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2EC14C-A397-4647-9826-44B5E4316ADA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6FFF50-A258-42E2-8FC4-05AC3C20A55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large_99f2e113a645675cd872033b8190ac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6"/>
            <a:ext cx="8128000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928826"/>
          </a:xfrm>
        </p:spPr>
        <p:txBody>
          <a:bodyPr/>
          <a:lstStyle/>
          <a:p>
            <a:r>
              <a:rPr lang="ru-RU" dirty="0" err="1" smtClean="0"/>
              <a:t>Гиперактивные</a:t>
            </a:r>
            <a:r>
              <a:rPr lang="ru-RU" dirty="0" smtClean="0"/>
              <a:t> дети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57826"/>
            <a:ext cx="7854696" cy="714380"/>
          </a:xfrm>
        </p:spPr>
        <p:txBody>
          <a:bodyPr/>
          <a:lstStyle/>
          <a:p>
            <a:r>
              <a:rPr lang="ru-RU" dirty="0" smtClean="0"/>
              <a:t>Старший воспитатель  </a:t>
            </a:r>
            <a:r>
              <a:rPr lang="ru-RU" dirty="0" err="1" smtClean="0"/>
              <a:t>Терёхина</a:t>
            </a:r>
            <a:r>
              <a:rPr lang="ru-RU" dirty="0" smtClean="0"/>
              <a:t> И.А.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Добиться того, чтобы </a:t>
            </a:r>
            <a:r>
              <a:rPr lang="ru-RU" dirty="0" err="1" smtClean="0"/>
              <a:t>гиперактивный</a:t>
            </a:r>
            <a:r>
              <a:rPr lang="ru-RU" dirty="0" smtClean="0"/>
              <a:t> ребенок стал послушным и покладистым, еще не удавалось никому, а научиться жить в мире и сотрудничать с ним — </a:t>
            </a:r>
            <a:r>
              <a:rPr lang="ru-RU" b="1" dirty="0" smtClean="0"/>
              <a:t>вполне посильная задача.</a:t>
            </a:r>
            <a:endParaRPr lang="ru-RU" b="1" dirty="0"/>
          </a:p>
        </p:txBody>
      </p:sp>
      <p:pic>
        <p:nvPicPr>
          <p:cNvPr id="4" name="Рисунок 3" descr="news_detail_480_800_2ef72d96ba3e743c3b076dd033d395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857496"/>
            <a:ext cx="4705357" cy="3529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iperaktivnost_u_detej_doshkolnogo_vozrasta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0" y="0"/>
            <a:ext cx="9144000" cy="70441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Правила работы с </a:t>
            </a:r>
            <a:r>
              <a:rPr lang="ru-RU" sz="4400" b="1" dirty="0" err="1" smtClean="0"/>
              <a:t>гиперактивными</a:t>
            </a:r>
            <a:r>
              <a:rPr lang="ru-RU" sz="4400" b="1" dirty="0" smtClean="0"/>
              <a:t> детьми: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Работать с ребенком в начале дня, а не вечером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Уменьшить рабочую нагрузку ребенка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Делить работу на более короткие, но более частые периоды. Использовать физкультминутки.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Быть драматичным, экспрессивным педагогом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Снизить требования к аккуратности в начале работы, чтобы сформировать чувство успеха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Посадить ребенка во время занятий рядом с взрослым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Использовать тактильный контакт (элементы массажа, прикосновения, поглаживания)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Договариваться с ребенком о тех или иных действиях заранее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Давать короткие, четкие и конкретные инструкции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Использовать гибкую систему поощрений и наказаний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 Поощрять ребенка сразу же, не откладывая на будущее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 Предоставлять ребенку возможность выбора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 Оставаться спокойным. Нет хладнокровия -нет преимущества!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6960"/>
          </a:xfrm>
        </p:spPr>
        <p:txBody>
          <a:bodyPr/>
          <a:lstStyle/>
          <a:p>
            <a:pPr algn="ctr"/>
            <a:r>
              <a:rPr lang="ru-RU" dirty="0" smtClean="0"/>
              <a:t>СПАСИБО ЗА</a:t>
            </a:r>
            <a:br>
              <a:rPr lang="ru-RU" dirty="0" smtClean="0"/>
            </a:br>
            <a:r>
              <a:rPr lang="ru-RU" dirty="0" smtClean="0"/>
              <a:t>ВНИМАНИЕ!!!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6021288"/>
            <a:ext cx="6203032" cy="3033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91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такое </a:t>
            </a:r>
            <a:r>
              <a:rPr lang="ru-RU" b="1" dirty="0" err="1" smtClean="0"/>
              <a:t>гиперактивность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“</a:t>
            </a:r>
            <a:r>
              <a:rPr lang="ru-RU" dirty="0" err="1" smtClean="0"/>
              <a:t>Гипер</a:t>
            </a:r>
            <a:r>
              <a:rPr lang="ru-RU" dirty="0" smtClean="0"/>
              <a:t>...” — (от греч. </a:t>
            </a:r>
            <a:r>
              <a:rPr lang="ru-RU" dirty="0" err="1" smtClean="0"/>
              <a:t>Hyper</a:t>
            </a:r>
            <a:r>
              <a:rPr lang="ru-RU" dirty="0" smtClean="0"/>
              <a:t> — над, сверху) — составная часть сложных слов, указывающая на превышение нормы. Слово “активный” пришло в русский язык из латинского “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tivus</a:t>
            </a:r>
            <a:r>
              <a:rPr lang="ru-RU" dirty="0" smtClean="0"/>
              <a:t>” и означает “действенный, деятельный”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aedchen-mit-ADHS-zieht-Grimas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4143404" cy="2755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Причины возникновения </a:t>
            </a:r>
            <a:r>
              <a:rPr lang="ru-RU" sz="4800" b="1" dirty="0" err="1" smtClean="0"/>
              <a:t>гиперактивности</a:t>
            </a:r>
            <a:r>
              <a:rPr lang="ru-RU" sz="4800" b="1" dirty="0" smtClean="0"/>
              <a:t>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наследственность</a:t>
            </a:r>
          </a:p>
          <a:p>
            <a:pPr algn="just"/>
            <a:r>
              <a:rPr lang="ru-RU" dirty="0" smtClean="0"/>
              <a:t>особенности строения и функционирования головного мозга</a:t>
            </a:r>
          </a:p>
          <a:p>
            <a:pPr algn="just"/>
            <a:r>
              <a:rPr lang="ru-RU" dirty="0" smtClean="0"/>
              <a:t>осложнённая беременность</a:t>
            </a:r>
          </a:p>
          <a:p>
            <a:pPr algn="just"/>
            <a:r>
              <a:rPr lang="ru-RU" dirty="0" smtClean="0"/>
              <a:t>родовые травмы</a:t>
            </a:r>
          </a:p>
          <a:p>
            <a:pPr algn="just"/>
            <a:r>
              <a:rPr lang="ru-RU" dirty="0" smtClean="0"/>
              <a:t>гипоксия</a:t>
            </a:r>
          </a:p>
          <a:p>
            <a:pPr algn="just"/>
            <a:r>
              <a:rPr lang="ru-RU" dirty="0" smtClean="0"/>
              <a:t>травмы головы</a:t>
            </a:r>
          </a:p>
          <a:p>
            <a:pPr algn="just"/>
            <a:r>
              <a:rPr lang="ru-RU" dirty="0" smtClean="0"/>
              <a:t>инфекционные заболевания, перенесённые ребёнком в первые месяцы жизни, и т. д.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888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071810"/>
            <a:ext cx="2333628" cy="22962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/>
              <a:t>Как выявить </a:t>
            </a:r>
            <a:r>
              <a:rPr lang="ru-RU" sz="4900" b="1" dirty="0" err="1" smtClean="0"/>
              <a:t>гиперактивного</a:t>
            </a:r>
            <a:r>
              <a:rPr lang="ru-RU" sz="4900" b="1" dirty="0" smtClean="0"/>
              <a:t>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67"/>
          <a:ext cx="8229600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Гиперактивный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ребенок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Тревожный ребенок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8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поведения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 импульсивен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Способен контролировать поведение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8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Двигательная активность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 активен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Активен в определенных ситуациях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8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Характер движении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Лихорадочный, беспорядочный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Беспокойные, напряженные движения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Критерии выявления </a:t>
            </a:r>
            <a:r>
              <a:rPr lang="ru-RU" sz="3600" b="1" dirty="0" err="1" smtClean="0"/>
              <a:t>гиперактивности</a:t>
            </a:r>
            <a:r>
              <a:rPr lang="ru-RU" sz="3600" b="1" dirty="0" smtClean="0"/>
              <a:t> у ребенка: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дефицит активного внимания </a:t>
            </a:r>
          </a:p>
          <a:p>
            <a:endParaRPr lang="ru-RU" sz="3600" dirty="0" smtClean="0"/>
          </a:p>
          <a:p>
            <a:r>
              <a:rPr lang="ru-RU" sz="3600" dirty="0" smtClean="0"/>
              <a:t>двигательная расторможенность</a:t>
            </a:r>
          </a:p>
          <a:p>
            <a:endParaRPr lang="ru-RU" sz="3600" dirty="0" smtClean="0"/>
          </a:p>
          <a:p>
            <a:r>
              <a:rPr lang="ru-RU" sz="3600" dirty="0" smtClean="0"/>
              <a:t>импульсивность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cuktaacildurumlar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357158" y="1000108"/>
            <a:ext cx="8484854" cy="5629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Дефицит активного внимания: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Непоследователен, ему трудно долго удерживать внимание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слушает, когда к нему обращаются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 большим энтузиазмом берется за задание, но так и не заканчивает 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Испытывает трудности в организации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Часто теряет вещи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Избегает скучных и требующих умственных усилий заданий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Часто бывает забывчив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 smtClean="0"/>
              <a:t>Двигательная расторможенность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/>
              <a:t>1. Постоянно ёрзает</a:t>
            </a:r>
          </a:p>
          <a:p>
            <a:pPr algn="just">
              <a:buNone/>
            </a:pPr>
            <a:r>
              <a:rPr lang="ru-RU" sz="2800" dirty="0" smtClean="0"/>
              <a:t>2. Проявляет признаки беспокойства (барабанит</a:t>
            </a:r>
          </a:p>
          <a:p>
            <a:pPr algn="just">
              <a:buNone/>
            </a:pPr>
            <a:r>
              <a:rPr lang="ru-RU" sz="2800" dirty="0" smtClean="0"/>
              <a:t> пальцами, двигается в кресле, </a:t>
            </a:r>
          </a:p>
          <a:p>
            <a:pPr algn="just">
              <a:buNone/>
            </a:pPr>
            <a:r>
              <a:rPr lang="ru-RU" sz="2800" dirty="0" smtClean="0"/>
              <a:t>бегает, забирается </a:t>
            </a:r>
          </a:p>
          <a:p>
            <a:pPr algn="just">
              <a:buNone/>
            </a:pPr>
            <a:r>
              <a:rPr lang="ru-RU" sz="2800" dirty="0" smtClean="0"/>
              <a:t>куда-либо)</a:t>
            </a:r>
          </a:p>
          <a:p>
            <a:pPr algn="just">
              <a:buNone/>
            </a:pPr>
            <a:r>
              <a:rPr lang="ru-RU" sz="2800" dirty="0" smtClean="0"/>
              <a:t>3. Спит намного меньше, </a:t>
            </a:r>
          </a:p>
          <a:p>
            <a:pPr algn="just">
              <a:buNone/>
            </a:pPr>
            <a:r>
              <a:rPr lang="ru-RU" sz="2800" dirty="0" smtClean="0"/>
              <a:t>чем другие дети, даже во </a:t>
            </a:r>
          </a:p>
          <a:p>
            <a:pPr algn="just">
              <a:buNone/>
            </a:pPr>
            <a:r>
              <a:rPr lang="ru-RU" sz="2800" dirty="0" smtClean="0"/>
              <a:t>младенчестве</a:t>
            </a:r>
          </a:p>
          <a:p>
            <a:pPr algn="just">
              <a:buNone/>
            </a:pPr>
            <a:r>
              <a:rPr lang="ru-RU" sz="2800" dirty="0" smtClean="0"/>
              <a:t>4. Очень говорлив</a:t>
            </a:r>
          </a:p>
          <a:p>
            <a:pPr algn="just"/>
            <a:endParaRPr lang="ru-RU" dirty="0"/>
          </a:p>
        </p:txBody>
      </p:sp>
      <p:pic>
        <p:nvPicPr>
          <p:cNvPr id="4" name="Рисунок 3" descr="giperaktivnost_u_detej_doshkolnogo_vozra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643314"/>
            <a:ext cx="407193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beveynlerin-korkulu-ruyasi-hiperaktivite-825x510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tretch>
            <a:fillRect/>
          </a:stretch>
        </p:blipFill>
        <p:spPr>
          <a:xfrm>
            <a:off x="285720" y="1500174"/>
            <a:ext cx="8699023" cy="5357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Импульсивность: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 отвечать, не дослушав вопроса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способен дождаться своей очереди, часто вмешивается, прерывает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Плохо сосредоточивает внимание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 может дожидаться вознаграждения (если между действием и вознаграждением есть пауза)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Не может контролировать и регулировать свои действия. Поведение слабо управляемо правилами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При выполнении заданий ведет себя по-разному и показывает очень разные результаты. (На некоторых занятиях ребенок спокоен, на других — нет, на одних уроках он успешен, на других — нет)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8675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Что делать, если у ребенка выявлены признаки </a:t>
            </a:r>
            <a:r>
              <a:rPr lang="ru-RU" sz="3200" b="1" dirty="0" err="1" smtClean="0"/>
              <a:t>гиперактивности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610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Если в возрасте до 7 лет проявляются хотя бы шесть из перечисленных признаков, педагог может предположить (но не поставить диагноз!), что ребенок, за которым он наблюдает, </a:t>
            </a:r>
            <a:r>
              <a:rPr lang="ru-RU" dirty="0" err="1" smtClean="0"/>
              <a:t>гиперактивен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Педагог в тактичной форме может рекомендовать родителям обратиться к специалисту: психологу или невропатологу. Согласитесь, что ответственность за постановку диагноза должен взять на себя врач. Важно убедить родителей, что ребенку необходима помощь специалиста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591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Гиперактивные дети</vt:lpstr>
      <vt:lpstr>Что такое гиперактивность? </vt:lpstr>
      <vt:lpstr>Причины возникновения гиперактивности:</vt:lpstr>
      <vt:lpstr>Как выявить гиперактивного ребенка </vt:lpstr>
      <vt:lpstr>Критерии выявления гиперактивности у ребенка:</vt:lpstr>
      <vt:lpstr>Дефицит активного внимания: </vt:lpstr>
      <vt:lpstr>Двигательная расторможенность:</vt:lpstr>
      <vt:lpstr>Импульсивность: </vt:lpstr>
      <vt:lpstr>Что делать, если у ребенка выявлены признаки гиперактивности?</vt:lpstr>
      <vt:lpstr>  </vt:lpstr>
      <vt:lpstr>Правила работы с гиперактивными детьми: </vt:lpstr>
      <vt:lpstr>СПАСИБО ЗА ВНИМАНИЕ!!!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Гиперактивные дети</dc:title>
  <dc:creator>Юля</dc:creator>
  <cp:lastModifiedBy>Садик</cp:lastModifiedBy>
  <cp:revision>16</cp:revision>
  <dcterms:created xsi:type="dcterms:W3CDTF">2015-11-07T04:10:17Z</dcterms:created>
  <dcterms:modified xsi:type="dcterms:W3CDTF">2016-10-05T12:09:49Z</dcterms:modified>
</cp:coreProperties>
</file>