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44" r:id="rId2"/>
  </p:sldMasterIdLst>
  <p:notesMasterIdLst>
    <p:notesMasterId r:id="rId19"/>
  </p:notesMasterIdLst>
  <p:sldIdLst>
    <p:sldId id="256" r:id="rId3"/>
    <p:sldId id="266" r:id="rId4"/>
    <p:sldId id="272" r:id="rId5"/>
    <p:sldId id="268" r:id="rId6"/>
    <p:sldId id="267" r:id="rId7"/>
    <p:sldId id="271" r:id="rId8"/>
    <p:sldId id="275" r:id="rId9"/>
    <p:sldId id="259" r:id="rId10"/>
    <p:sldId id="257" r:id="rId11"/>
    <p:sldId id="258" r:id="rId12"/>
    <p:sldId id="260" r:id="rId13"/>
    <p:sldId id="261" r:id="rId14"/>
    <p:sldId id="269" r:id="rId15"/>
    <p:sldId id="262" r:id="rId16"/>
    <p:sldId id="270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FCD0E7-A2DD-4CF7-86EA-23CAD76399C8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B8EB4A-FA80-44EE-892C-9DFCF8EF34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702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B8EB4A-FA80-44EE-892C-9DFCF8EF348D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219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871E1AE-B2DB-4704-B4E8-2F345FDE7AE9}" type="slidenum">
              <a:rPr lang="ru-RU" altLang="ru-RU">
                <a:solidFill>
                  <a:prstClr val="black"/>
                </a:solidFill>
              </a:rPr>
              <a:pPr eaLnBrk="1" hangingPunct="1"/>
              <a:t>16</a:t>
            </a:fld>
            <a:endParaRPr lang="ru-RU" altLang="ru-RU">
              <a:solidFill>
                <a:prstClr val="black"/>
              </a:solidFill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 smtClean="0"/>
              <a:t>Помещают смайлики  в кармашки на доске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6747E-E88E-43ED-BCB4-89457EFD8EF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196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894642-BFFE-4F18-81E9-F9835B432E0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363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4E8B70-E05C-4C3C-98F5-9D08D28B2E8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2838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7E99-24B0-4F45-A19A-00CAE8109843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87716-6C9A-43DC-B271-51402C451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556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7E99-24B0-4F45-A19A-00CAE8109843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87716-6C9A-43DC-B271-51402C451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293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7E99-24B0-4F45-A19A-00CAE8109843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87716-6C9A-43DC-B271-51402C451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57847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7E99-24B0-4F45-A19A-00CAE8109843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87716-6C9A-43DC-B271-51402C451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8503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7E99-24B0-4F45-A19A-00CAE8109843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87716-6C9A-43DC-B271-51402C451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7293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7E99-24B0-4F45-A19A-00CAE8109843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87716-6C9A-43DC-B271-51402C451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0482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7E99-24B0-4F45-A19A-00CAE8109843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87716-6C9A-43DC-B271-51402C451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0732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7E99-24B0-4F45-A19A-00CAE8109843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87716-6C9A-43DC-B271-51402C451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340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7C7B83-D67C-46B8-B25F-FA2F24FA90E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6389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7E99-24B0-4F45-A19A-00CAE8109843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87716-6C9A-43DC-B271-51402C451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7246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7E99-24B0-4F45-A19A-00CAE8109843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87716-6C9A-43DC-B271-51402C451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4488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7E99-24B0-4F45-A19A-00CAE8109843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87716-6C9A-43DC-B271-51402C451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27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21B569-B136-4CAC-9349-CB212E027A6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884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44799-07A9-4980-8572-B6C25B53BB6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625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D8A2B0-3708-4122-A32C-AEC0E468240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435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EF05A2-2EF3-4933-80F8-C8994B42A10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97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D86DBF-6BDB-4476-9D30-4DE5A50AD31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311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E86907-97A3-4609-95E6-DBE6A52CA22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724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54DE99-7EC3-4C44-ABDE-5439AEA089A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988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FE6CB98-EE41-4A78-9F9D-9E89022B2198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886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FE6CB98-EE41-4A78-9F9D-9E89022B2198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556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7772400" cy="1470025"/>
          </a:xfrm>
        </p:spPr>
        <p:txBody>
          <a:bodyPr/>
          <a:lstStyle/>
          <a:p>
            <a:r>
              <a:rPr lang="ru-RU" sz="4000" dirty="0" smtClean="0"/>
              <a:t>ГБОУ СОШ с. Новый Сарбай</a:t>
            </a:r>
            <a:br>
              <a:rPr lang="ru-RU" sz="4000" dirty="0" smtClean="0"/>
            </a:br>
            <a:r>
              <a:rPr lang="ru-RU" sz="3600" dirty="0" smtClean="0"/>
              <a:t>учитель биологии Н.В. Лябина</a:t>
            </a:r>
            <a:endParaRPr lang="ru-RU" sz="3600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96582" y="1334606"/>
            <a:ext cx="8244408" cy="44644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389319"/>
            <a:ext cx="74888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</a:rPr>
              <a:t>Вы хотите приобрести собаку, чистопородную, с родословной... Как не ошибиться? Ведь чистопородный "друг" стоит недешево...Что делать?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01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993242">
            <a:off x="5081892" y="5588316"/>
            <a:ext cx="3614192" cy="566738"/>
          </a:xfrm>
        </p:spPr>
        <p:txBody>
          <a:bodyPr>
            <a:normAutofit/>
          </a:bodyPr>
          <a:lstStyle/>
          <a:p>
            <a:r>
              <a:rPr lang="ru-RU" dirty="0" smtClean="0"/>
              <a:t>Письмо из деревни.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758" r="5758"/>
          <a:stretch>
            <a:fillRect/>
          </a:stretch>
        </p:blipFill>
        <p:spPr bwMode="auto">
          <a:xfrm>
            <a:off x="4067944" y="0"/>
            <a:ext cx="5244075" cy="3933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052736"/>
            <a:ext cx="4752528" cy="6048672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Тетя Даша купила белого гладкого кролика Кузю в подарок внукам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Тетя Лиза тут же купила крольчиху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Муську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черную и лохматую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Внуки долго не приезжали.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Зато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крольчихи родились крольчата. «Ай,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Муська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 Знать она сильна!» - ликовала тетя Лиза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польстило ее самолюбию? 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по двору тети Лизы бегали кролики, отличающиеся длиной и цветом шерсти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какой шубе будет ходить тетя Лиза следующей зимой?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802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9487" y="260648"/>
            <a:ext cx="5112568" cy="682429"/>
          </a:xfrm>
        </p:spPr>
        <p:txBody>
          <a:bodyPr/>
          <a:lstStyle/>
          <a:p>
            <a:r>
              <a:rPr lang="ru-RU" dirty="0" smtClean="0"/>
              <a:t>Звонок из роддома</a:t>
            </a:r>
            <a:endParaRPr lang="ru-RU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508104" y="548680"/>
            <a:ext cx="3340920" cy="4422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251520" y="1412776"/>
            <a:ext cx="5040560" cy="5112568"/>
          </a:xfrm>
        </p:spPr>
        <p:txBody>
          <a:bodyPr>
            <a:normAutofit fontScale="92500" lnSpcReduction="20000"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родильном доме перепутали двух мальчиков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одного из них имеют первую и вторую группы крови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другого – вторую и четвертую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показало, что дети имеют первую и вторую группы крови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Определите, кто чей сын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58532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3636085" cy="1258493"/>
          </a:xfrm>
        </p:spPr>
        <p:txBody>
          <a:bodyPr/>
          <a:lstStyle/>
          <a:p>
            <a:r>
              <a:rPr lang="ru-RU" dirty="0" smtClean="0"/>
              <a:t>На связи мама из города №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28" t="3472" r="4181" b="12503"/>
          <a:stretch/>
        </p:blipFill>
        <p:spPr bwMode="auto">
          <a:xfrm>
            <a:off x="5589638" y="353961"/>
            <a:ext cx="3008671" cy="4000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1772816"/>
            <a:ext cx="5328592" cy="4608512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Отец моего ребенка работает на телевидении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 все его родственники говорят очень разборчиво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не всегда могу четко и быстро формулировать свою речь.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Какова вероятность развития у моего ребенка дефект речи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Ген, контролирующий четкую речь – доминантный) </a:t>
            </a:r>
          </a:p>
        </p:txBody>
      </p:sp>
    </p:spTree>
    <p:extLst>
      <p:ext uri="{BB962C8B-B14F-4D97-AF65-F5344CB8AC3E}">
        <p14:creationId xmlns:p14="http://schemas.microsoft.com/office/powerpoint/2010/main" val="92855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589240"/>
            <a:ext cx="6512511" cy="1143000"/>
          </a:xfrm>
        </p:spPr>
        <p:txBody>
          <a:bodyPr/>
          <a:lstStyle/>
          <a:p>
            <a:r>
              <a:rPr lang="ru-RU" dirty="0" smtClean="0"/>
              <a:t>Блиц - 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7" y="692697"/>
            <a:ext cx="3816424" cy="864096"/>
          </a:xfrm>
        </p:spPr>
        <p:txBody>
          <a:bodyPr>
            <a:normAutofit fontScale="25000" lnSpcReduction="20000"/>
          </a:bodyPr>
          <a:lstStyle/>
          <a:p>
            <a:r>
              <a:rPr lang="ru-RU" sz="7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фильме “Не валяй дурака</a:t>
            </a:r>
            <a:r>
              <a:rPr lang="ru-RU" sz="7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</a:p>
          <a:p>
            <a:pPr marL="45720" indent="0">
              <a:buNone/>
            </a:pPr>
            <a:r>
              <a:rPr lang="ru-RU" sz="7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7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белой женщины, </a:t>
            </a:r>
            <a:endParaRPr lang="ru-RU" sz="7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7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отец </a:t>
            </a:r>
            <a:r>
              <a:rPr lang="ru-RU" sz="7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которой был негр, и белого мужчины родился черный ребенок. </a:t>
            </a:r>
            <a:endParaRPr lang="ru-RU" sz="7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7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7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 </a:t>
            </a:r>
            <a:r>
              <a:rPr lang="ru-RU" sz="7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 это?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0" y="692696"/>
            <a:ext cx="4247328" cy="5289768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Рекламный ролик зубной пасты компании “Колгейт” красочно описывал чудодейственное свойство по отбеливанию зубов.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Увидев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ролик,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Николай накупил зубной пасты и добросовестно чистил зубы два раза в день длительное время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Однако эффект отбеливания не проявлялся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Разозленный Николай подал иск в суд на компанию за шарлатанство.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ответ, чтобы себя защитить,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компания обратилась в медико-генетическую консультацию. 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25410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805264"/>
            <a:ext cx="5216367" cy="7200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Составь задачу: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3068960"/>
            <a:ext cx="1584176" cy="639762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ru-RU" sz="5400" dirty="0" smtClean="0"/>
              <a:t>           Р</a:t>
            </a:r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504" b="7869"/>
          <a:stretch/>
        </p:blipFill>
        <p:spPr bwMode="auto">
          <a:xfrm>
            <a:off x="251520" y="188640"/>
            <a:ext cx="3575334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508104" y="1844824"/>
            <a:ext cx="3346704" cy="639762"/>
          </a:xfrm>
        </p:spPr>
        <p:txBody>
          <a:bodyPr>
            <a:normAutofit fontScale="92500" lnSpcReduction="20000"/>
          </a:bodyPr>
          <a:lstStyle/>
          <a:p>
            <a:r>
              <a:rPr lang="en-US" sz="4800" dirty="0" smtClean="0"/>
              <a:t>F</a:t>
            </a:r>
            <a:endParaRPr lang="ru-RU" sz="4800" dirty="0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sz="quarter" idx="4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862" t="10277" r="4865" b="18484"/>
          <a:stretch/>
        </p:blipFill>
        <p:spPr bwMode="auto">
          <a:xfrm>
            <a:off x="3635896" y="2492896"/>
            <a:ext cx="5347981" cy="310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6339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043608" y="1988840"/>
            <a:ext cx="6512511" cy="1143000"/>
          </a:xfrm>
        </p:spPr>
        <p:txBody>
          <a:bodyPr>
            <a:normAutofit fontScale="90000"/>
          </a:bodyPr>
          <a:lstStyle/>
          <a:p>
            <a:r>
              <a:rPr lang="ru-RU" sz="4400" dirty="0">
                <a:latin typeface="Monotype Corsiva" panose="03010101010201010101" pitchFamily="66" charset="0"/>
              </a:rPr>
              <a:t>Нужны ли мне  знания по генетике, пригодятся ли они мне в дальнейшем…..?»</a:t>
            </a:r>
            <a:br>
              <a:rPr lang="ru-RU" sz="4400" dirty="0">
                <a:latin typeface="Monotype Corsiva" panose="03010101010201010101" pitchFamily="66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72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0" name="WordArt 4"/>
          <p:cNvSpPr>
            <a:spLocks noChangeArrowheads="1" noChangeShapeType="1" noTextEdit="1"/>
          </p:cNvSpPr>
          <p:nvPr/>
        </p:nvSpPr>
        <p:spPr bwMode="auto">
          <a:xfrm>
            <a:off x="1476375" y="4797425"/>
            <a:ext cx="6657975" cy="11985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cs typeface="Arial"/>
              </a:rPr>
              <a:t>Спасибо за работу на уроке!</a:t>
            </a:r>
          </a:p>
        </p:txBody>
      </p:sp>
      <p:sp>
        <p:nvSpPr>
          <p:cNvPr id="25603" name="AutoShape 1059"/>
          <p:cNvSpPr>
            <a:spLocks noChangeArrowheads="1"/>
          </p:cNvSpPr>
          <p:nvPr/>
        </p:nvSpPr>
        <p:spPr bwMode="auto">
          <a:xfrm>
            <a:off x="3851275" y="1989138"/>
            <a:ext cx="1441450" cy="1439862"/>
          </a:xfrm>
          <a:prstGeom prst="smileyFace">
            <a:avLst>
              <a:gd name="adj" fmla="val 718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25604" name="AutoShape 1061"/>
          <p:cNvSpPr>
            <a:spLocks noChangeArrowheads="1"/>
          </p:cNvSpPr>
          <p:nvPr/>
        </p:nvSpPr>
        <p:spPr bwMode="auto">
          <a:xfrm>
            <a:off x="971550" y="2060575"/>
            <a:ext cx="1441450" cy="1439863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5605" name="AutoShape 1062"/>
          <p:cNvSpPr>
            <a:spLocks noChangeArrowheads="1"/>
          </p:cNvSpPr>
          <p:nvPr/>
        </p:nvSpPr>
        <p:spPr bwMode="auto">
          <a:xfrm>
            <a:off x="6732588" y="1989138"/>
            <a:ext cx="1441450" cy="1439862"/>
          </a:xfrm>
          <a:prstGeom prst="smileyFace">
            <a:avLst>
              <a:gd name="adj" fmla="val -402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5606" name="Text Box 1063"/>
          <p:cNvSpPr txBox="1">
            <a:spLocks noChangeArrowheads="1"/>
          </p:cNvSpPr>
          <p:nvPr/>
        </p:nvSpPr>
        <p:spPr bwMode="auto">
          <a:xfrm>
            <a:off x="684213" y="3716338"/>
            <a:ext cx="180181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FF3300"/>
                </a:solidFill>
                <a:latin typeface="Times New Roman" pitchFamily="18" charset="0"/>
              </a:rPr>
              <a:t>Настроение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FF3300"/>
                </a:solidFill>
                <a:latin typeface="Times New Roman" pitchFamily="18" charset="0"/>
              </a:rPr>
              <a:t> хорошее</a:t>
            </a:r>
          </a:p>
        </p:txBody>
      </p:sp>
      <p:sp>
        <p:nvSpPr>
          <p:cNvPr id="25607" name="Text Box 1064"/>
          <p:cNvSpPr txBox="1">
            <a:spLocks noChangeArrowheads="1"/>
          </p:cNvSpPr>
          <p:nvPr/>
        </p:nvSpPr>
        <p:spPr bwMode="auto">
          <a:xfrm>
            <a:off x="3635375" y="3716338"/>
            <a:ext cx="180181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99CC00"/>
                </a:solidFill>
                <a:latin typeface="Times New Roman" pitchFamily="18" charset="0"/>
              </a:rPr>
              <a:t>Настроение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99CC00"/>
                </a:solidFill>
                <a:latin typeface="Times New Roman" pitchFamily="18" charset="0"/>
              </a:rPr>
              <a:t> среднее</a:t>
            </a:r>
          </a:p>
        </p:txBody>
      </p:sp>
      <p:sp>
        <p:nvSpPr>
          <p:cNvPr id="25608" name="Text Box 1065"/>
          <p:cNvSpPr txBox="1">
            <a:spLocks noChangeArrowheads="1"/>
          </p:cNvSpPr>
          <p:nvPr/>
        </p:nvSpPr>
        <p:spPr bwMode="auto">
          <a:xfrm>
            <a:off x="6588125" y="3716338"/>
            <a:ext cx="19351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Настроение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00"/>
                </a:solidFill>
                <a:latin typeface="Times New Roman" pitchFamily="18" charset="0"/>
              </a:rPr>
              <a:t> плохое</a:t>
            </a:r>
          </a:p>
        </p:txBody>
      </p:sp>
      <p:sp>
        <p:nvSpPr>
          <p:cNvPr id="10" name="Управляющая кнопка: домой 9">
            <a:hlinkClick r:id="rId3" action="ppaction://hlinksldjump" highlightClick="1"/>
          </p:cNvPr>
          <p:cNvSpPr/>
          <p:nvPr/>
        </p:nvSpPr>
        <p:spPr>
          <a:xfrm>
            <a:off x="8429625" y="6143625"/>
            <a:ext cx="285750" cy="285750"/>
          </a:xfrm>
          <a:prstGeom prst="actionButtonHom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>
              <a:solidFill>
                <a:srgbClr val="FFFFFF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143250" y="500063"/>
            <a:ext cx="2665413" cy="7016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Рефлексия</a:t>
            </a:r>
            <a:endParaRPr lang="ru-RU" sz="4000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535320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16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Проблема урока: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1340768"/>
            <a:ext cx="69847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Monotype Corsiva" panose="03010101010201010101" pitchFamily="66" charset="0"/>
              </a:rPr>
              <a:t>Нужны </a:t>
            </a:r>
            <a:r>
              <a:rPr lang="ru-RU" sz="4800" dirty="0">
                <a:latin typeface="Monotype Corsiva" panose="03010101010201010101" pitchFamily="66" charset="0"/>
              </a:rPr>
              <a:t>ли мне </a:t>
            </a:r>
            <a:r>
              <a:rPr lang="ru-RU" sz="4800" dirty="0" smtClean="0">
                <a:latin typeface="Monotype Corsiva" panose="03010101010201010101" pitchFamily="66" charset="0"/>
              </a:rPr>
              <a:t> знания по генетике, </a:t>
            </a:r>
            <a:r>
              <a:rPr lang="ru-RU" sz="4800" dirty="0">
                <a:latin typeface="Monotype Corsiva" panose="03010101010201010101" pitchFamily="66" charset="0"/>
              </a:rPr>
              <a:t>пригодятся ли они мне в дальнейшем…..?»</a:t>
            </a:r>
          </a:p>
        </p:txBody>
      </p:sp>
    </p:spTree>
    <p:extLst>
      <p:ext uri="{BB962C8B-B14F-4D97-AF65-F5344CB8AC3E}">
        <p14:creationId xmlns:p14="http://schemas.microsoft.com/office/powerpoint/2010/main" val="322634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340768"/>
            <a:ext cx="7844408" cy="2736304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прочитай стихотворение</a:t>
            </a:r>
            <a:br>
              <a:rPr lang="ru-RU" sz="3600" dirty="0" smtClean="0"/>
            </a:br>
            <a:r>
              <a:rPr lang="ru-RU" sz="3600" dirty="0" smtClean="0"/>
              <a:t>         С</a:t>
            </a:r>
            <a:r>
              <a:rPr lang="ru-RU" sz="3600" dirty="0"/>
              <a:t>. Михалкова </a:t>
            </a:r>
            <a:r>
              <a:rPr lang="ru-RU" sz="3600" dirty="0" smtClean="0"/>
              <a:t>   "</a:t>
            </a:r>
            <a:r>
              <a:rPr lang="ru-RU" sz="3600" dirty="0"/>
              <a:t>Дядя Стёпа",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найди </a:t>
            </a:r>
            <a:r>
              <a:rPr lang="ru-RU" sz="3600" dirty="0"/>
              <a:t>и </a:t>
            </a:r>
            <a:r>
              <a:rPr lang="ru-RU" sz="3600" dirty="0" smtClean="0"/>
              <a:t>назови слова</a:t>
            </a:r>
            <a:r>
              <a:rPr lang="ru-RU" sz="3600" dirty="0"/>
              <a:t>, отвечающие за </a:t>
            </a:r>
            <a:r>
              <a:rPr lang="ru-RU" sz="3600" i="1" dirty="0"/>
              <a:t>фенотип отца и ребёнка.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4149080"/>
            <a:ext cx="8136904" cy="244827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917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260648"/>
            <a:ext cx="8640960" cy="7478970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endParaRPr lang="ru-RU" dirty="0" smtClean="0">
              <a:latin typeface="Monotype Corsiva" panose="03010101010201010101" pitchFamily="66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доме восемь дробь один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заставы Ильича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Жил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высокий гражданин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прозванью Каланча,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фамилии – Степанов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 имени – Степан,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районных великанов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Самый главный великан.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Степана сын родился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Малыша зовут Егор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Возле мамы на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кровати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виду у прочих мам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Спит ребёнок небывалый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малыш, а целый малый,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Весит он пять килограмм.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Богатырь, а не ребёнок,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не верить чудесам,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Вырастает из пелёнок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 дням, а по часам.</a:t>
            </a:r>
          </a:p>
        </p:txBody>
      </p:sp>
    </p:spTree>
    <p:extLst>
      <p:ext uri="{BB962C8B-B14F-4D97-AF65-F5344CB8AC3E}">
        <p14:creationId xmlns:p14="http://schemas.microsoft.com/office/powerpoint/2010/main" val="286106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5517232"/>
            <a:ext cx="7838256" cy="1143000"/>
          </a:xfrm>
        </p:spPr>
        <p:txBody>
          <a:bodyPr/>
          <a:lstStyle/>
          <a:p>
            <a:r>
              <a:rPr lang="ru-RU" dirty="0" smtClean="0"/>
              <a:t>Генетический диктант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sz="half" idx="1"/>
          </p:nvPr>
        </p:nvSpPr>
        <p:spPr>
          <a:xfrm>
            <a:off x="395536" y="731518"/>
            <a:ext cx="4094167" cy="4857722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Вариант №1</a:t>
            </a:r>
          </a:p>
          <a:p>
            <a:pPr marL="45720" indent="0">
              <a:buNone/>
            </a:pPr>
            <a:r>
              <a:rPr lang="ru-RU" sz="3000" dirty="0" smtClean="0">
                <a:latin typeface="Monotype Corsiva" panose="03010101010201010101" pitchFamily="66" charset="0"/>
              </a:rPr>
              <a:t>1. Правило единообразия гибридов </a:t>
            </a:r>
            <a:r>
              <a:rPr lang="en-US" sz="3000" dirty="0" smtClean="0">
                <a:latin typeface="Monotype Corsiva" panose="03010101010201010101" pitchFamily="66" charset="0"/>
              </a:rPr>
              <a:t>F1</a:t>
            </a:r>
            <a:endParaRPr lang="ru-RU" sz="3000" dirty="0" smtClean="0">
              <a:latin typeface="Monotype Corsiva" panose="03010101010201010101" pitchFamily="66" charset="0"/>
            </a:endParaRPr>
          </a:p>
          <a:p>
            <a:pPr marL="45720" indent="0">
              <a:buNone/>
            </a:pPr>
            <a:r>
              <a:rPr lang="ru-RU" sz="3000" dirty="0" smtClean="0">
                <a:latin typeface="Monotype Corsiva" panose="03010101010201010101" pitchFamily="66" charset="0"/>
              </a:rPr>
              <a:t>2.  </a:t>
            </a:r>
            <a:r>
              <a:rPr lang="ru-RU" sz="3000" dirty="0" err="1" smtClean="0">
                <a:latin typeface="Monotype Corsiva" panose="03010101010201010101" pitchFamily="66" charset="0"/>
              </a:rPr>
              <a:t>гетерозигота</a:t>
            </a:r>
            <a:endParaRPr lang="ru-RU" sz="3000" dirty="0" smtClean="0">
              <a:latin typeface="Monotype Corsiva" panose="03010101010201010101" pitchFamily="66" charset="0"/>
            </a:endParaRPr>
          </a:p>
          <a:p>
            <a:pPr marL="45720" indent="0">
              <a:buNone/>
            </a:pPr>
            <a:r>
              <a:rPr lang="ru-RU" sz="3000" dirty="0" smtClean="0">
                <a:latin typeface="Monotype Corsiva" panose="03010101010201010101" pitchFamily="66" charset="0"/>
              </a:rPr>
              <a:t>3.  гамета</a:t>
            </a:r>
          </a:p>
          <a:p>
            <a:pPr marL="45720" indent="0">
              <a:buNone/>
            </a:pPr>
            <a:r>
              <a:rPr lang="ru-RU" sz="3000" dirty="0" smtClean="0">
                <a:latin typeface="Monotype Corsiva" panose="03010101010201010101" pitchFamily="66" charset="0"/>
              </a:rPr>
              <a:t>4.  рецессивный</a:t>
            </a:r>
          </a:p>
          <a:p>
            <a:pPr marL="45720" indent="0">
              <a:buNone/>
            </a:pPr>
            <a:r>
              <a:rPr lang="ru-RU" sz="3000" dirty="0" smtClean="0">
                <a:latin typeface="Monotype Corsiva" panose="03010101010201010101" pitchFamily="66" charset="0"/>
              </a:rPr>
              <a:t>5.  диплоидный</a:t>
            </a:r>
          </a:p>
          <a:p>
            <a:pPr marL="45720" indent="0">
              <a:buNone/>
            </a:pPr>
            <a:r>
              <a:rPr lang="ru-RU" sz="3000" dirty="0" smtClean="0">
                <a:latin typeface="Monotype Corsiva" panose="03010101010201010101" pitchFamily="66" charset="0"/>
              </a:rPr>
              <a:t>6.  фенотип</a:t>
            </a:r>
          </a:p>
          <a:p>
            <a:pPr marL="45720" indent="0">
              <a:buNone/>
            </a:pPr>
            <a:r>
              <a:rPr lang="ru-RU" sz="3000" dirty="0" smtClean="0">
                <a:latin typeface="Monotype Corsiva" panose="03010101010201010101" pitchFamily="66" charset="0"/>
              </a:rPr>
              <a:t>7.  Аллельные гены</a:t>
            </a:r>
          </a:p>
          <a:p>
            <a:pPr marL="45720" indent="0">
              <a:buNone/>
            </a:pPr>
            <a:r>
              <a:rPr lang="ru-RU" sz="3000" dirty="0" smtClean="0">
                <a:latin typeface="Monotype Corsiva" panose="03010101010201010101" pitchFamily="66" charset="0"/>
              </a:rPr>
              <a:t>8.  гибрид</a:t>
            </a:r>
            <a:endParaRPr lang="ru-RU" sz="3000" dirty="0">
              <a:latin typeface="Monotype Corsiva" panose="03010101010201010101" pitchFamily="66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45152" y="731520"/>
            <a:ext cx="3959296" cy="4569688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Вариант №2</a:t>
            </a:r>
          </a:p>
          <a:p>
            <a:pPr marL="45720" indent="0">
              <a:buNone/>
            </a:pPr>
            <a:r>
              <a:rPr lang="ru-RU" sz="3000" dirty="0" smtClean="0"/>
              <a:t>1. моногибридное</a:t>
            </a:r>
          </a:p>
          <a:p>
            <a:pPr marL="45720" indent="0">
              <a:buNone/>
            </a:pPr>
            <a:r>
              <a:rPr lang="ru-RU" sz="3000" dirty="0" smtClean="0"/>
              <a:t>2.  генотип</a:t>
            </a:r>
          </a:p>
          <a:p>
            <a:pPr marL="45720" indent="0">
              <a:buNone/>
            </a:pPr>
            <a:r>
              <a:rPr lang="ru-RU" sz="3000" dirty="0" smtClean="0"/>
              <a:t>3.   зигота</a:t>
            </a:r>
          </a:p>
          <a:p>
            <a:pPr marL="45720" indent="0">
              <a:buNone/>
            </a:pPr>
            <a:r>
              <a:rPr lang="ru-RU" sz="3000" dirty="0" smtClean="0"/>
              <a:t>4.    Правило расщепления </a:t>
            </a:r>
          </a:p>
          <a:p>
            <a:pPr marL="45720" indent="0">
              <a:buNone/>
            </a:pPr>
            <a:r>
              <a:rPr lang="ru-RU" sz="3000" dirty="0" smtClean="0"/>
              <a:t>5.   гаплоидный</a:t>
            </a:r>
          </a:p>
          <a:p>
            <a:pPr marL="45720" indent="0">
              <a:buNone/>
            </a:pPr>
            <a:r>
              <a:rPr lang="ru-RU" sz="3000" dirty="0" smtClean="0"/>
              <a:t>6.    </a:t>
            </a:r>
            <a:r>
              <a:rPr lang="ru-RU" sz="3000" dirty="0" err="1" smtClean="0"/>
              <a:t>гомозигота</a:t>
            </a:r>
            <a:endParaRPr lang="ru-RU" sz="3000" dirty="0" smtClean="0"/>
          </a:p>
          <a:p>
            <a:pPr marL="45720" indent="0">
              <a:buNone/>
            </a:pPr>
            <a:r>
              <a:rPr lang="ru-RU" sz="3000" dirty="0" smtClean="0"/>
              <a:t>7.   доминантный</a:t>
            </a:r>
          </a:p>
          <a:p>
            <a:pPr marL="45720" indent="0">
              <a:buNone/>
            </a:pPr>
            <a:r>
              <a:rPr lang="ru-RU" sz="3000" dirty="0" smtClean="0"/>
              <a:t>8.  ген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214474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5517232"/>
            <a:ext cx="6192688" cy="86409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 каждый правильный ответ оцени в 1 балл.</a:t>
            </a:r>
            <a:br>
              <a:rPr lang="ru-RU" sz="1800" dirty="0" smtClean="0"/>
            </a:br>
            <a:r>
              <a:rPr lang="ru-RU" sz="1800" dirty="0" smtClean="0"/>
              <a:t>Сумму баллов перенеси в оценочный лист.</a:t>
            </a:r>
            <a:endParaRPr lang="ru-RU" sz="1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9632" y="4344366"/>
            <a:ext cx="5970494" cy="835460"/>
          </a:xfrm>
        </p:spPr>
        <p:txBody>
          <a:bodyPr>
            <a:noAutofit/>
          </a:bodyPr>
          <a:lstStyle/>
          <a:p>
            <a:r>
              <a:rPr lang="ru-RU" sz="6600" b="1" dirty="0" smtClean="0"/>
              <a:t>Проверь!</a:t>
            </a:r>
            <a:endParaRPr lang="ru-RU" sz="6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927341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1 вариант</a:t>
            </a:r>
          </a:p>
          <a:p>
            <a:r>
              <a:rPr lang="ru-RU" sz="3200" b="1" dirty="0" smtClean="0"/>
              <a:t>1</a:t>
            </a:r>
            <a:r>
              <a:rPr lang="ru-RU" sz="3200" dirty="0" smtClean="0"/>
              <a:t>-</a:t>
            </a:r>
            <a:r>
              <a:rPr lang="ru-RU" sz="3200" i="1" dirty="0" smtClean="0"/>
              <a:t>3</a:t>
            </a:r>
            <a:r>
              <a:rPr lang="ru-RU" sz="3200" dirty="0" smtClean="0"/>
              <a:t>; </a:t>
            </a:r>
            <a:r>
              <a:rPr lang="ru-RU" sz="3200" b="1" dirty="0" smtClean="0"/>
              <a:t>2</a:t>
            </a:r>
            <a:r>
              <a:rPr lang="ru-RU" sz="3200" dirty="0" smtClean="0"/>
              <a:t>-</a:t>
            </a:r>
            <a:r>
              <a:rPr lang="ru-RU" sz="3200" i="1" dirty="0" smtClean="0"/>
              <a:t>8</a:t>
            </a:r>
            <a:r>
              <a:rPr lang="ru-RU" sz="3200" dirty="0" smtClean="0"/>
              <a:t>; </a:t>
            </a:r>
            <a:r>
              <a:rPr lang="ru-RU" sz="3200" b="1" dirty="0" smtClean="0"/>
              <a:t>3</a:t>
            </a:r>
            <a:r>
              <a:rPr lang="ru-RU" sz="3200" dirty="0" smtClean="0"/>
              <a:t>-</a:t>
            </a:r>
            <a:r>
              <a:rPr lang="ru-RU" sz="3200" i="1" dirty="0" smtClean="0"/>
              <a:t>7</a:t>
            </a:r>
            <a:r>
              <a:rPr lang="ru-RU" sz="3200" dirty="0" smtClean="0"/>
              <a:t>; </a:t>
            </a:r>
            <a:r>
              <a:rPr lang="ru-RU" sz="3200" b="1" dirty="0" smtClean="0"/>
              <a:t>4</a:t>
            </a:r>
            <a:r>
              <a:rPr lang="ru-RU" sz="3200" dirty="0" smtClean="0"/>
              <a:t>-</a:t>
            </a:r>
            <a:r>
              <a:rPr lang="ru-RU" sz="3200" i="1" dirty="0" smtClean="0"/>
              <a:t>6</a:t>
            </a:r>
            <a:r>
              <a:rPr lang="ru-RU" sz="3200" dirty="0" smtClean="0"/>
              <a:t>; </a:t>
            </a:r>
            <a:r>
              <a:rPr lang="ru-RU" sz="3200" b="1" dirty="0" smtClean="0"/>
              <a:t>5</a:t>
            </a:r>
            <a:r>
              <a:rPr lang="ru-RU" sz="3200" dirty="0" smtClean="0"/>
              <a:t>-</a:t>
            </a:r>
            <a:r>
              <a:rPr lang="ru-RU" sz="3200" i="1" dirty="0" smtClean="0"/>
              <a:t>2</a:t>
            </a:r>
            <a:r>
              <a:rPr lang="ru-RU" sz="3200" dirty="0" smtClean="0"/>
              <a:t>; </a:t>
            </a:r>
            <a:r>
              <a:rPr lang="ru-RU" sz="3200" b="1" dirty="0" smtClean="0"/>
              <a:t>6</a:t>
            </a:r>
            <a:r>
              <a:rPr lang="ru-RU" sz="3200" dirty="0" smtClean="0"/>
              <a:t>-</a:t>
            </a:r>
            <a:r>
              <a:rPr lang="ru-RU" sz="3200" i="1" dirty="0" smtClean="0"/>
              <a:t>4</a:t>
            </a:r>
            <a:r>
              <a:rPr lang="ru-RU" sz="3200" dirty="0" smtClean="0"/>
              <a:t>; </a:t>
            </a:r>
            <a:r>
              <a:rPr lang="ru-RU" sz="3200" b="1" dirty="0" smtClean="0"/>
              <a:t>7</a:t>
            </a:r>
            <a:r>
              <a:rPr lang="ru-RU" sz="3200" dirty="0" smtClean="0"/>
              <a:t>-</a:t>
            </a:r>
            <a:r>
              <a:rPr lang="ru-RU" sz="3200" i="1" dirty="0" smtClean="0"/>
              <a:t>5</a:t>
            </a:r>
            <a:r>
              <a:rPr lang="ru-RU" sz="3200" dirty="0" smtClean="0"/>
              <a:t>; </a:t>
            </a:r>
            <a:r>
              <a:rPr lang="ru-RU" sz="3200" b="1" dirty="0" smtClean="0"/>
              <a:t>8</a:t>
            </a:r>
            <a:r>
              <a:rPr lang="ru-RU" sz="3200" dirty="0" smtClean="0"/>
              <a:t>-</a:t>
            </a:r>
            <a:r>
              <a:rPr lang="ru-RU" sz="3200" i="1" dirty="0" smtClean="0"/>
              <a:t>1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3140968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70C0"/>
                </a:solidFill>
              </a:rPr>
              <a:t>2 вариант</a:t>
            </a:r>
          </a:p>
          <a:p>
            <a:r>
              <a:rPr lang="ru-RU" sz="3600" b="1" dirty="0" smtClean="0">
                <a:solidFill>
                  <a:srgbClr val="0070C0"/>
                </a:solidFill>
              </a:rPr>
              <a:t>1</a:t>
            </a:r>
            <a:r>
              <a:rPr lang="ru-RU" sz="3600" dirty="0" smtClean="0">
                <a:solidFill>
                  <a:srgbClr val="0070C0"/>
                </a:solidFill>
              </a:rPr>
              <a:t>-</a:t>
            </a:r>
            <a:r>
              <a:rPr lang="ru-RU" sz="3600" i="1" dirty="0" smtClean="0">
                <a:solidFill>
                  <a:srgbClr val="0070C0"/>
                </a:solidFill>
              </a:rPr>
              <a:t>3</a:t>
            </a:r>
            <a:r>
              <a:rPr lang="ru-RU" sz="3600" dirty="0" smtClean="0">
                <a:solidFill>
                  <a:srgbClr val="0070C0"/>
                </a:solidFill>
              </a:rPr>
              <a:t>; </a:t>
            </a:r>
            <a:r>
              <a:rPr lang="ru-RU" sz="3600" b="1" dirty="0" smtClean="0">
                <a:solidFill>
                  <a:srgbClr val="0070C0"/>
                </a:solidFill>
              </a:rPr>
              <a:t>2</a:t>
            </a:r>
            <a:r>
              <a:rPr lang="ru-RU" sz="3600" dirty="0" smtClean="0">
                <a:solidFill>
                  <a:srgbClr val="0070C0"/>
                </a:solidFill>
              </a:rPr>
              <a:t>-</a:t>
            </a:r>
            <a:r>
              <a:rPr lang="ru-RU" sz="3600" i="1" dirty="0" smtClean="0">
                <a:solidFill>
                  <a:srgbClr val="0070C0"/>
                </a:solidFill>
              </a:rPr>
              <a:t>8</a:t>
            </a:r>
            <a:r>
              <a:rPr lang="ru-RU" sz="3600" dirty="0" smtClean="0">
                <a:solidFill>
                  <a:srgbClr val="0070C0"/>
                </a:solidFill>
              </a:rPr>
              <a:t>; </a:t>
            </a:r>
            <a:r>
              <a:rPr lang="ru-RU" sz="3600" b="1" dirty="0" smtClean="0">
                <a:solidFill>
                  <a:srgbClr val="0070C0"/>
                </a:solidFill>
              </a:rPr>
              <a:t>3</a:t>
            </a:r>
            <a:r>
              <a:rPr lang="ru-RU" sz="3600" dirty="0" smtClean="0">
                <a:solidFill>
                  <a:srgbClr val="0070C0"/>
                </a:solidFill>
              </a:rPr>
              <a:t>-</a:t>
            </a:r>
            <a:r>
              <a:rPr lang="ru-RU" sz="3600" i="1" dirty="0" smtClean="0">
                <a:solidFill>
                  <a:srgbClr val="0070C0"/>
                </a:solidFill>
              </a:rPr>
              <a:t>2</a:t>
            </a:r>
            <a:r>
              <a:rPr lang="ru-RU" sz="3600" dirty="0" smtClean="0">
                <a:solidFill>
                  <a:srgbClr val="0070C0"/>
                </a:solidFill>
              </a:rPr>
              <a:t>; </a:t>
            </a:r>
            <a:r>
              <a:rPr lang="ru-RU" sz="3600" b="1" dirty="0" smtClean="0">
                <a:solidFill>
                  <a:srgbClr val="0070C0"/>
                </a:solidFill>
              </a:rPr>
              <a:t>4</a:t>
            </a:r>
            <a:r>
              <a:rPr lang="ru-RU" sz="3600" dirty="0" smtClean="0">
                <a:solidFill>
                  <a:srgbClr val="0070C0"/>
                </a:solidFill>
              </a:rPr>
              <a:t>-</a:t>
            </a:r>
            <a:r>
              <a:rPr lang="ru-RU" sz="3600" i="1" dirty="0" smtClean="0">
                <a:solidFill>
                  <a:srgbClr val="0070C0"/>
                </a:solidFill>
              </a:rPr>
              <a:t>6</a:t>
            </a:r>
            <a:r>
              <a:rPr lang="ru-RU" sz="3600" dirty="0" smtClean="0">
                <a:solidFill>
                  <a:srgbClr val="0070C0"/>
                </a:solidFill>
              </a:rPr>
              <a:t>; </a:t>
            </a:r>
            <a:r>
              <a:rPr lang="ru-RU" sz="3600" b="1" dirty="0" smtClean="0">
                <a:solidFill>
                  <a:srgbClr val="0070C0"/>
                </a:solidFill>
              </a:rPr>
              <a:t>5</a:t>
            </a:r>
            <a:r>
              <a:rPr lang="ru-RU" sz="3600" dirty="0" smtClean="0">
                <a:solidFill>
                  <a:srgbClr val="0070C0"/>
                </a:solidFill>
              </a:rPr>
              <a:t>-</a:t>
            </a:r>
            <a:r>
              <a:rPr lang="ru-RU" sz="3600" i="1" dirty="0" smtClean="0">
                <a:solidFill>
                  <a:srgbClr val="0070C0"/>
                </a:solidFill>
              </a:rPr>
              <a:t>7</a:t>
            </a:r>
            <a:r>
              <a:rPr lang="ru-RU" sz="3600" dirty="0" smtClean="0">
                <a:solidFill>
                  <a:srgbClr val="0070C0"/>
                </a:solidFill>
              </a:rPr>
              <a:t>; </a:t>
            </a:r>
            <a:r>
              <a:rPr lang="ru-RU" sz="3600" b="1" dirty="0" smtClean="0">
                <a:solidFill>
                  <a:srgbClr val="0070C0"/>
                </a:solidFill>
              </a:rPr>
              <a:t>6</a:t>
            </a:r>
            <a:r>
              <a:rPr lang="ru-RU" sz="3600" dirty="0" smtClean="0">
                <a:solidFill>
                  <a:srgbClr val="0070C0"/>
                </a:solidFill>
              </a:rPr>
              <a:t>-</a:t>
            </a:r>
            <a:r>
              <a:rPr lang="ru-RU" sz="3600" i="1" dirty="0" smtClean="0">
                <a:solidFill>
                  <a:srgbClr val="0070C0"/>
                </a:solidFill>
              </a:rPr>
              <a:t>5</a:t>
            </a:r>
            <a:r>
              <a:rPr lang="ru-RU" sz="3600" dirty="0" smtClean="0">
                <a:solidFill>
                  <a:srgbClr val="0070C0"/>
                </a:solidFill>
              </a:rPr>
              <a:t>; </a:t>
            </a:r>
            <a:r>
              <a:rPr lang="ru-RU" sz="3600" b="1" dirty="0" smtClean="0">
                <a:solidFill>
                  <a:srgbClr val="0070C0"/>
                </a:solidFill>
              </a:rPr>
              <a:t>7</a:t>
            </a:r>
            <a:r>
              <a:rPr lang="ru-RU" sz="3600" dirty="0" smtClean="0">
                <a:solidFill>
                  <a:srgbClr val="0070C0"/>
                </a:solidFill>
              </a:rPr>
              <a:t>-</a:t>
            </a:r>
            <a:r>
              <a:rPr lang="ru-RU" sz="3600" i="1" dirty="0" smtClean="0">
                <a:solidFill>
                  <a:srgbClr val="0070C0"/>
                </a:solidFill>
              </a:rPr>
              <a:t>1</a:t>
            </a:r>
            <a:r>
              <a:rPr lang="ru-RU" sz="3600" dirty="0" smtClean="0">
                <a:solidFill>
                  <a:srgbClr val="0070C0"/>
                </a:solidFill>
              </a:rPr>
              <a:t>; </a:t>
            </a:r>
            <a:r>
              <a:rPr lang="ru-RU" sz="3600" b="1" dirty="0" smtClean="0">
                <a:solidFill>
                  <a:srgbClr val="0070C0"/>
                </a:solidFill>
              </a:rPr>
              <a:t>8</a:t>
            </a:r>
            <a:r>
              <a:rPr lang="ru-RU" sz="3600" dirty="0" smtClean="0">
                <a:solidFill>
                  <a:srgbClr val="0070C0"/>
                </a:solidFill>
              </a:rPr>
              <a:t>-</a:t>
            </a:r>
            <a:r>
              <a:rPr lang="ru-RU" sz="3600" i="1" dirty="0" smtClean="0">
                <a:solidFill>
                  <a:srgbClr val="0070C0"/>
                </a:solidFill>
              </a:rPr>
              <a:t>4</a:t>
            </a:r>
            <a:r>
              <a:rPr lang="ru-RU" sz="3600" dirty="0" smtClean="0">
                <a:solidFill>
                  <a:srgbClr val="0070C0"/>
                </a:solidFill>
              </a:rPr>
              <a:t>.</a:t>
            </a:r>
            <a:endParaRPr lang="ru-RU" sz="3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01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школа\Desktop\DSC0503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096" t="23613" r="19973" b="22820"/>
          <a:stretch/>
        </p:blipFill>
        <p:spPr bwMode="auto">
          <a:xfrm>
            <a:off x="174707" y="692696"/>
            <a:ext cx="8975371" cy="6016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228184" y="3177966"/>
            <a:ext cx="25194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Ответ:?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16216" y="6309320"/>
            <a:ext cx="11169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Ответ:  ?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5368" y="46365"/>
            <a:ext cx="89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Какие закономерности наследования вы видите на схемах?</a:t>
            </a:r>
          </a:p>
          <a:p>
            <a:r>
              <a:rPr lang="ru-RU" dirty="0" smtClean="0"/>
              <a:t>Объясните полученный результат.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183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628" y="980728"/>
            <a:ext cx="4991930" cy="5184575"/>
          </a:xfrm>
        </p:spPr>
        <p:txBody>
          <a:bodyPr>
            <a:normAutofit fontScale="90000"/>
          </a:bodyPr>
          <a:lstStyle/>
          <a:p>
            <a:pPr algn="l"/>
            <a:r>
              <a:rPr lang="ru-RU" sz="3000" dirty="0" smtClean="0">
                <a:latin typeface="Monotype Corsiva" panose="03010101010201010101" pitchFamily="66" charset="0"/>
              </a:rPr>
              <a:t>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Серый каракулевый мех (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ширази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красивый и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ценится дороже, чем черный каракуль, </a:t>
            </a:r>
            <a:r>
              <a:rPr lang="ru-RU" sz="27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каких овец по окраске шерсти экономически выгодно отбирать для скрещивания,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получить как можно больше серых и черных каракульских ягнят, если гомозиготные серые особи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летальны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5561" y="3429000"/>
            <a:ext cx="3577022" cy="208823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Письмо из горного селения</a:t>
            </a:r>
            <a:endParaRPr lang="ru-RU" sz="24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916" r="15459" b="3928"/>
          <a:stretch/>
        </p:blipFill>
        <p:spPr bwMode="auto">
          <a:xfrm>
            <a:off x="15586" y="0"/>
            <a:ext cx="3956972" cy="2433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736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661248"/>
            <a:ext cx="8964488" cy="141523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На связи студент из Африки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type="body" idx="1"/>
          </p:nvPr>
        </p:nvSpPr>
        <p:spPr>
          <a:xfrm>
            <a:off x="755576" y="2996952"/>
            <a:ext cx="6762582" cy="2520280"/>
          </a:xfrm>
        </p:spPr>
        <p:txBody>
          <a:bodyPr>
            <a:normAutofit fontScale="92500"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Пьеру очень нравятся голубые глаза, но он, его родители и родственники всегда имели только карие глаза. Поэтому он решил, во что бы то ни стало жениться на голубоглазой  девушке, чтобы у его детей были голубые глаза.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Выполнима ли мечта студента Пьера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6761"/>
          <a:stretch/>
        </p:blipFill>
        <p:spPr bwMode="auto">
          <a:xfrm>
            <a:off x="0" y="404813"/>
            <a:ext cx="5154613" cy="239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0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262</TotalTime>
  <Words>611</Words>
  <Application>Microsoft Office PowerPoint</Application>
  <PresentationFormat>Экран (4:3)</PresentationFormat>
  <Paragraphs>95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Оформление по умолчанию</vt:lpstr>
      <vt:lpstr>Тема Office</vt:lpstr>
      <vt:lpstr>ГБОУ СОШ с. Новый Сарбай учитель биологии Н.В. Лябина</vt:lpstr>
      <vt:lpstr>Проблема урока:</vt:lpstr>
      <vt:lpstr>прочитай стихотворение          С. Михалкова    "Дядя Стёпа",   найди и назови слова, отвечающие за фенотип отца и ребёнка.</vt:lpstr>
      <vt:lpstr>Презентация PowerPoint</vt:lpstr>
      <vt:lpstr>Генетический диктант</vt:lpstr>
      <vt:lpstr> каждый правильный ответ оцени в 1 балл. Сумму баллов перенеси в оценочный лист.</vt:lpstr>
      <vt:lpstr>Презентация PowerPoint</vt:lpstr>
      <vt:lpstr> Серый каракулевый мех (ширази) красивый и ценится дороже, чем черный каракуль, каких овец по окраске шерсти экономически выгодно отбирать для скрещивания, чтобы получить как можно больше серых и черных каракульских ягнят, если гомозиготные серые особи летальны</vt:lpstr>
      <vt:lpstr>На связи студент из Африки</vt:lpstr>
      <vt:lpstr>Письмо из деревни.</vt:lpstr>
      <vt:lpstr>Звонок из роддома</vt:lpstr>
      <vt:lpstr>На связи мама из города №</vt:lpstr>
      <vt:lpstr>Блиц - опрос</vt:lpstr>
      <vt:lpstr>Составь задачу:</vt:lpstr>
      <vt:lpstr>Нужны ли мне  знания по генетике, пригодятся ли они мне в дальнейшем…..?»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Урог генетика</dc:title>
  <dc:creator>школа</dc:creator>
  <cp:lastModifiedBy>User</cp:lastModifiedBy>
  <cp:revision>26</cp:revision>
  <dcterms:created xsi:type="dcterms:W3CDTF">2013-12-15T08:45:41Z</dcterms:created>
  <dcterms:modified xsi:type="dcterms:W3CDTF">2019-04-21T15:22:23Z</dcterms:modified>
</cp:coreProperties>
</file>