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1"/>
  </p:notesMasterIdLst>
  <p:sldIdLst>
    <p:sldId id="256" r:id="rId3"/>
    <p:sldId id="288" r:id="rId4"/>
    <p:sldId id="289" r:id="rId5"/>
    <p:sldId id="260" r:id="rId6"/>
    <p:sldId id="290" r:id="rId7"/>
    <p:sldId id="266" r:id="rId8"/>
    <p:sldId id="265" r:id="rId9"/>
    <p:sldId id="267" r:id="rId10"/>
    <p:sldId id="269" r:id="rId11"/>
    <p:sldId id="268" r:id="rId12"/>
    <p:sldId id="264" r:id="rId13"/>
    <p:sldId id="263" r:id="rId14"/>
    <p:sldId id="274" r:id="rId15"/>
    <p:sldId id="273" r:id="rId16"/>
    <p:sldId id="272" r:id="rId17"/>
    <p:sldId id="279" r:id="rId18"/>
    <p:sldId id="278" r:id="rId19"/>
    <p:sldId id="277" r:id="rId20"/>
    <p:sldId id="276" r:id="rId21"/>
    <p:sldId id="271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химический состав организма человека</c:v>
                </c:pt>
              </c:strCache>
            </c:strRef>
          </c:tx>
          <c:explosion val="21"/>
          <c:cat>
            <c:strRef>
              <c:f>Лист1!$A$2:$A$8</c:f>
              <c:strCache>
                <c:ptCount val="7"/>
                <c:pt idx="0">
                  <c:v>кислород</c:v>
                </c:pt>
                <c:pt idx="1">
                  <c:v>углерод</c:v>
                </c:pt>
                <c:pt idx="2">
                  <c:v>водород</c:v>
                </c:pt>
                <c:pt idx="3">
                  <c:v>азот</c:v>
                </c:pt>
                <c:pt idx="4">
                  <c:v>кальция</c:v>
                </c:pt>
                <c:pt idx="5">
                  <c:v>фосфор</c:v>
                </c:pt>
                <c:pt idx="6">
                  <c:v>другие элементы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45.5</c:v>
                </c:pt>
                <c:pt idx="1">
                  <c:v>12.6</c:v>
                </c:pt>
                <c:pt idx="2">
                  <c:v>7</c:v>
                </c:pt>
                <c:pt idx="3">
                  <c:v>2</c:v>
                </c:pt>
                <c:pt idx="4">
                  <c:v>1.5</c:v>
                </c:pt>
                <c:pt idx="5">
                  <c:v>0.7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0.4726</cdr:x>
      <cdr:y>0.54436</cdr:y>
    </cdr:from>
    <cdr:to>
      <cdr:x>0.60306</cdr:x>
      <cdr:y>0.70512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12368" y="30963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fld id="{94CA497F-EABC-4291-88A2-D4ECC799408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525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AD984D-82E7-4163-BF94-0CE2BF11AD25}" type="slidenum">
              <a:rPr lang="ru-RU"/>
              <a:pPr/>
              <a:t>1</a:t>
            </a:fld>
            <a:endParaRPr lang="ru-RU"/>
          </a:p>
        </p:txBody>
      </p:sp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C56D9471-84DC-404A-A0F7-580502C3E976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3686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0AE2D57-E21C-4F99-A7BB-1E07E7199CFE}" type="slidenum">
              <a:rPr lang="ru-RU"/>
              <a:pPr/>
              <a:t>13</a:t>
            </a:fld>
            <a:endParaRPr lang="ru-RU"/>
          </a:p>
        </p:txBody>
      </p:sp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D8676A9C-9B33-449D-B45D-25E2618AFE03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13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529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F5FC95-44A3-441D-B980-E48F2CDC0CE8}" type="slidenum">
              <a:rPr lang="ru-RU"/>
              <a:pPr/>
              <a:t>14</a:t>
            </a:fld>
            <a:endParaRPr lang="ru-RU"/>
          </a:p>
        </p:txBody>
      </p:sp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526C757B-7E85-4CC8-B159-2B97549F42BE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14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427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113405C-DD9C-4960-8E13-BE2FEC454E06}" type="slidenum">
              <a:rPr lang="ru-RU"/>
              <a:pPr/>
              <a:t>15</a:t>
            </a:fld>
            <a:endParaRPr lang="ru-RU"/>
          </a:p>
        </p:txBody>
      </p:sp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D1E945C7-8612-45B2-BDEC-696606068668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15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325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D77DAF7-4CA8-4FE4-9B56-2638E2A4EF6B}" type="slidenum">
              <a:rPr lang="ru-RU"/>
              <a:pPr/>
              <a:t>16</a:t>
            </a:fld>
            <a:endParaRPr lang="ru-RU"/>
          </a:p>
        </p:txBody>
      </p:sp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B69D6CD-C11B-442C-A659-12213742EAA6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16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041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E0729AB-56E9-433B-A897-6DB74824DDCD}" type="slidenum">
              <a:rPr lang="ru-RU"/>
              <a:pPr/>
              <a:t>17</a:t>
            </a:fld>
            <a:endParaRPr lang="ru-RU"/>
          </a:p>
        </p:txBody>
      </p:sp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9B11D4BA-EFFA-4BE1-9E2F-34A3FFC35539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17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939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F212CE-9042-4DD4-89AA-9445098F7FE1}" type="slidenum">
              <a:rPr lang="ru-RU"/>
              <a:pPr/>
              <a:t>18</a:t>
            </a:fld>
            <a:endParaRPr lang="ru-RU"/>
          </a:p>
        </p:txBody>
      </p:sp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F4AE05C-27ED-4AC2-84F6-09A83D33FF8B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18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837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89C5BE-7D35-4BC7-8564-C88299AF49FC}" type="slidenum">
              <a:rPr lang="ru-RU"/>
              <a:pPr/>
              <a:t>19</a:t>
            </a:fld>
            <a:endParaRPr lang="ru-RU"/>
          </a:p>
        </p:txBody>
      </p:sp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E58C7DF5-DAF9-42AA-861E-87A8847A3D62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19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734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C3112EF-67C6-430E-90E0-181B0D45B77C}" type="slidenum">
              <a:rPr lang="ru-RU"/>
              <a:pPr/>
              <a:t>20</a:t>
            </a:fld>
            <a:endParaRPr lang="ru-RU"/>
          </a:p>
        </p:txBody>
      </p:sp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BF0B781C-D715-4984-91A7-0F7E879611AE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20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222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CD74B58-2C60-4856-8839-D8B89864C5E8}" type="slidenum">
              <a:rPr lang="ru-RU"/>
              <a:pPr/>
              <a:t>21</a:t>
            </a:fld>
            <a:endParaRPr lang="ru-RU"/>
          </a:p>
        </p:txBody>
      </p:sp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51E4060-5215-44AF-A976-C8C12D5BD11E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21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144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A6D40D1-A3FB-45A0-8698-FB8E965D7040}" type="slidenum">
              <a:rPr lang="ru-RU"/>
              <a:pPr/>
              <a:t>22</a:t>
            </a:fld>
            <a:endParaRPr lang="ru-RU"/>
          </a:p>
        </p:txBody>
      </p:sp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D94EA4B8-413E-4FD5-ADA0-BA1EF67CBA70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22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246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4D2713B-A63D-4C22-9B35-D1AFB3570243}" type="slidenum">
              <a:rPr lang="ru-RU"/>
              <a:pPr/>
              <a:t>4</a:t>
            </a:fld>
            <a:endParaRPr lang="ru-RU"/>
          </a:p>
        </p:txBody>
      </p:sp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1E3452C-07B4-4E38-97D8-6F9571EE4575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4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4096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A183D3E-4C6F-48FA-A585-0506CA35F52F}" type="slidenum">
              <a:rPr lang="ru-RU"/>
              <a:pPr/>
              <a:t>23</a:t>
            </a:fld>
            <a:endParaRPr lang="ru-RU"/>
          </a:p>
        </p:txBody>
      </p:sp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16709420-DD06-4B23-B3E2-B03A690CFAFC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23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349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994B367-33E8-4AAA-A5D4-8CB0BE538C3B}" type="slidenum">
              <a:rPr lang="ru-RU"/>
              <a:pPr/>
              <a:t>24</a:t>
            </a:fld>
            <a:endParaRPr lang="ru-RU"/>
          </a:p>
        </p:txBody>
      </p:sp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5D08DE01-70A6-4663-8DEB-1F95CC405306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24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451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16DF9EC-6DF3-4645-A725-2E3AB997BD07}" type="slidenum">
              <a:rPr lang="ru-RU"/>
              <a:pPr/>
              <a:t>25</a:t>
            </a:fld>
            <a:endParaRPr lang="ru-RU"/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A18F9E3-DFE5-416C-AB55-4920511D7C6C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25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553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B435FBE-E020-49C6-8921-8AAA8AEABC69}" type="slidenum">
              <a:rPr lang="ru-RU"/>
              <a:pPr/>
              <a:t>26</a:t>
            </a:fld>
            <a:endParaRPr lang="ru-RU"/>
          </a:p>
        </p:txBody>
      </p:sp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8B957429-BF14-40DD-BED7-711940E45B8A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26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656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EAFC6C-DBAE-488D-8398-BA338F2070BE}" type="slidenum">
              <a:rPr lang="ru-RU"/>
              <a:pPr/>
              <a:t>27</a:t>
            </a:fld>
            <a:endParaRPr lang="ru-RU"/>
          </a:p>
        </p:txBody>
      </p:sp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79AF90-B06B-4F83-97BB-CF58DD27210F}" type="slidenum">
              <a:rPr lang="ru-RU"/>
              <a:pPr/>
              <a:t>28</a:t>
            </a:fld>
            <a:endParaRPr lang="ru-RU"/>
          </a:p>
        </p:txBody>
      </p:sp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4534021-E844-4FAD-A2C2-0AA4426F5335}" type="slidenum">
              <a:rPr lang="ru-RU"/>
              <a:pPr/>
              <a:t>6</a:t>
            </a:fld>
            <a:endParaRPr lang="ru-RU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97E91D0E-0D7D-489E-833D-ACCF84BDF15E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6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4710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CE89391-AD99-4A66-8C77-F57F7B8D1717}" type="slidenum">
              <a:rPr lang="ru-RU"/>
              <a:pPr/>
              <a:t>7</a:t>
            </a:fld>
            <a:endParaRPr lang="ru-RU"/>
          </a:p>
        </p:txBody>
      </p:sp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2DB8B457-E849-471C-8C60-36BF43C68861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7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4608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689BE4E-D769-4555-93BE-13C83F0FECD8}" type="slidenum">
              <a:rPr lang="ru-RU"/>
              <a:pPr/>
              <a:t>8</a:t>
            </a:fld>
            <a:endParaRPr lang="ru-RU"/>
          </a:p>
        </p:txBody>
      </p:sp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079BDCB-F74A-4FC1-93DA-B7E0C81AA3BB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8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4813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DB4D8AE-ED1F-414F-A175-A9374C8D0C30}" type="slidenum">
              <a:rPr lang="ru-RU"/>
              <a:pPr/>
              <a:t>9</a:t>
            </a:fld>
            <a:endParaRPr lang="ru-RU"/>
          </a:p>
        </p:txBody>
      </p:sp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8FB65E0D-320C-4B6D-9FFA-1F89DBC4C0A4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9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017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3B3D18-B545-439E-B60B-98FF32EA67D0}" type="slidenum">
              <a:rPr lang="ru-RU"/>
              <a:pPr/>
              <a:t>10</a:t>
            </a:fld>
            <a:endParaRPr lang="ru-RU"/>
          </a:p>
        </p:txBody>
      </p:sp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8E61DCF2-DDC5-48A6-99F4-C67F76DF53F8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10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4915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616AD52-258F-41F7-BA67-C6C1EA486A5A}" type="slidenum">
              <a:rPr lang="ru-RU"/>
              <a:pPr/>
              <a:t>11</a:t>
            </a:fld>
            <a:endParaRPr lang="ru-RU"/>
          </a:p>
        </p:txBody>
      </p:sp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4227329-C8BC-4BEE-B0F9-65F73A55EC25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11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4505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243DAA-3A6B-4E15-AD40-5F61E3745044}" type="slidenum">
              <a:rPr lang="ru-RU"/>
              <a:pPr/>
              <a:t>12</a:t>
            </a:fld>
            <a:endParaRPr lang="ru-RU"/>
          </a:p>
        </p:txBody>
      </p:sp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28C4D007-53CD-450C-AA3B-727212C0FD05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12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4403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7FBAF82-7443-4A23-87B9-F4B61DC2B9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CE4008F-366F-428F-BFFE-B23EC02112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-52388"/>
            <a:ext cx="1751013" cy="76454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-52388"/>
            <a:ext cx="5105400" cy="76454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2AF0C11-CE7A-4A01-9E6C-AFA21C7D09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20C9B18-4846-4AF4-9FB1-49AF098CF3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A778F84-7ECB-4B5C-ACBB-E581DBB2D2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BF38E7-E565-485C-9675-C61C853CAC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7413" cy="523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3813" y="1905000"/>
            <a:ext cx="3429000" cy="523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168604F-A3F4-4146-8629-66A65604ED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8E46D30-DCB7-4455-91EF-2979C56443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CB28CAC-122F-4512-A8B3-904F28478D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CFED85D-0D9E-4775-87E7-A89F38F9A6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A1F0C3-2372-4F14-B7CE-B07F7D9CE4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D8062A9-EB1F-4293-A594-6A6A2A7F07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1FDEE85-3DA1-4B49-B218-0DD7320AA1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9804432-0B87-4F14-84F5-F867B3A4DF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-52388"/>
            <a:ext cx="1751013" cy="71882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-52388"/>
            <a:ext cx="5105400" cy="7188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A038635-AEA2-487C-AF98-3B4B4A0AA3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424DD2C-74EC-4F9E-8E8C-91A7025492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7413" cy="5688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3813" y="1905000"/>
            <a:ext cx="3429000" cy="5688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6A767FA-C543-45B7-AF06-9F8AC0FDD2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DA2B030-2B74-4AB5-8CCE-8918277A98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4370371-C24B-4AB4-ACF4-F40150D4E4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7996874-DAF1-4DD8-9554-87331AF0AA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36092DD-3A62-4CFF-A898-D3A94C5299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0152A63-D00B-44D8-86A5-12DFCC779A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-52388"/>
            <a:ext cx="7008813" cy="20129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08813" cy="5688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1524000" y="6248400"/>
            <a:ext cx="12938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0FF5A16D-3C49-4D81-B166-BB5EFF3EDE5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 flipV="1">
            <a:off x="1371600" y="303213"/>
            <a:ext cx="1588" cy="1298575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1" name="Oval 7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rgbClr val="3366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2" name="Oval 8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rgbClr val="99CC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3" name="Oval 9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rgbClr val="CCCC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Line 1"/>
          <p:cNvSpPr>
            <a:spLocks noChangeShapeType="1"/>
          </p:cNvSpPr>
          <p:nvPr/>
        </p:nvSpPr>
        <p:spPr bwMode="auto">
          <a:xfrm>
            <a:off x="1905000" y="1219200"/>
            <a:ext cx="1588" cy="2057400"/>
          </a:xfrm>
          <a:prstGeom prst="line">
            <a:avLst/>
          </a:prstGeom>
          <a:noFill/>
          <a:ln w="3492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0" name="Oval 2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rgbClr val="3366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rgbClr val="99CC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rgbClr val="CCCC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-52388"/>
            <a:ext cx="7008813" cy="20129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08813" cy="5230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7086600" y="6248400"/>
            <a:ext cx="1524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810000" y="6248400"/>
            <a:ext cx="2895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2209800" y="6248400"/>
            <a:ext cx="12176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StarSymbol" charset="0"/>
              <a:buNone/>
              <a:tabLst>
                <a:tab pos="723900" algn="l"/>
              </a:tabLst>
              <a:defRPr sz="1400">
                <a:solidFill>
                  <a:srgbClr val="336666"/>
                </a:solidFill>
                <a:latin typeface="Times New Roman" pitchFamily="16" charset="0"/>
                <a:cs typeface="Tahoma" charset="0"/>
              </a:defRPr>
            </a:lvl1pPr>
          </a:lstStyle>
          <a:p>
            <a:fld id="{9794E609-E689-471C-BB8E-2271A467D1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1%85%D0%B2%D0%BE%D1%89&amp;uinfo=sw-1316-sh-655-fw-1091-fh-449-pd-1" TargetMode="External"/><Relationship Id="rId3" Type="http://schemas.openxmlformats.org/officeDocument/2006/relationships/hyperlink" Target="http://images.yandex.ru/yandsearch?p=3&amp;text=%D0%B3%D1%80%D0%BE%D0%B7%D0%B0&amp;pos=96&amp;uinfo=sw-1316-sh-655-fw-1091-fh-449-pd-1&amp;rpt=simage&amp;img_url=http://img.nr2.ru/pict/arts1/08/01/80198.jpg" TargetMode="External"/><Relationship Id="rId7" Type="http://schemas.openxmlformats.org/officeDocument/2006/relationships/hyperlink" Target="http://images.yandex.ru/yandsearch?text=%D0%BA%D0%B0%D0%BF%D1%83%D1%81%D1%82%D0%B0&amp;pos=11&amp;uinfo=sw-1316-sh-655-fw-1091-fh-449-pd-1&amp;rpt=simage&amp;img_url=http://www.supersadovnik.ru/site_images/00000004/00029975.jpg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4&amp;text=%D0%B2%D0%BE%D0%B4%D0%B0&amp;pos=124&amp;uinfo=sw-1316-sh-655-fw-1091-fh-449-pd-1&amp;rpt=simage&amp;img_url=http://www.segodnya.ua/img/ui/_42efffd033d5294271b9245ce9dd4ff4.jpg" TargetMode="External"/><Relationship Id="rId5" Type="http://schemas.openxmlformats.org/officeDocument/2006/relationships/hyperlink" Target="http://images.yandex.ru/yandsearch?text=%D0%BE%D1%81%D0%B5%D0%BD%D1%8C&amp;uinfo=sw-1316-sh-655-fw-1091-fh-449-pd-1" TargetMode="External"/><Relationship Id="rId4" Type="http://schemas.openxmlformats.org/officeDocument/2006/relationships/hyperlink" Target="http://images.yandex.ru/yandsearch?p=5&amp;text=%D0%B2%D1%83%D0%BB%D0%BA%D0%B0%D0%BD&amp;pos=153&amp;uinfo=sw-1316-sh-655-fw-1091-fh-449-pd-1&amp;rpt=simage&amp;img_url=http://www.fondos10.net/wp-content/uploads/2009/10/fondo-de-pantalla-volcan.jpg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file:///\\-pd-1&amp;rpt=simage&amp;img_url=http:\www.reactiv.ru\files\contents\209058.jpg" TargetMode="External"/><Relationship Id="rId13" Type="http://schemas.openxmlformats.org/officeDocument/2006/relationships/hyperlink" Target="http://images.yandex.ru/yandsearch?text=%D0%BF%D0%BE%D0%B4%D1%81%D0%BE%D0%BB%D0%BD%D0%B5%D1%87%D0%BD%D0%B8%D0%BA&amp;uinfo=sw-1316-sh-655-fw-1091-fh-449-pd-1" TargetMode="External"/><Relationship Id="rId3" Type="http://schemas.openxmlformats.org/officeDocument/2006/relationships/hyperlink" Target="http://images.yandex.ru/yandsearch?text=%D1%81%D0%B0%D1%85%D0%B0%D1%80&amp;uinfo=sw-1316-sh-655-fw-1091-fh-449-pd-1" TargetMode="External"/><Relationship Id="rId7" Type="http://schemas.openxmlformats.org/officeDocument/2006/relationships/hyperlink" Target="http://images.yandex.ru/yandsearch?text=%D0%BA%D1%80%D0%B0%D1%85%D0%BC%D0%B0%D0%BB&amp;uinfo=sw-1316-sh-655-fw-1091-fh-449-pd-1" TargetMode="External"/><Relationship Id="rId12" Type="http://schemas.openxmlformats.org/officeDocument/2006/relationships/hyperlink" Target="http://images.yandex.ru/yandsearch?text=%D1%81%D0%BB%D0%B8%D0%B2%D0%BE%D1%87%D0%BD%D0%BE%D0%B5%20%D0%BC%D0%B0%D1%81%D0%BB%D0%BE&amp;uinfo=sw-1316-sh-655-fw-1091-fh-449-pd-1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1%87%D0%B5%D1%80%D0%B5%D1%88%D0%BD%D1%8F&amp;uinfo=sw-1316-sh-655-fw-1091-fh-449-pd-1" TargetMode="External"/><Relationship Id="rId11" Type="http://schemas.openxmlformats.org/officeDocument/2006/relationships/hyperlink" Target="http://images.yandex.ru/yandsearch?text=%D0%BE%D0%B1%D0%BB%D0%B5%D0%BF%D0%B8%D1%85%D0%BE%D0%B2%D0%BE%D0%B5%20%D0%BC%D0%B0%D1%81%D0%BB%D0%BE&amp;uinfo=sw-1316-sh-655-fw-1091-fh-449-pd-1" TargetMode="External"/><Relationship Id="rId5" Type="http://schemas.openxmlformats.org/officeDocument/2006/relationships/hyperlink" Target="http://images.yandex.ru/yandsearch?text=%D0%B2%D0%B8%D0%BD%D0%BE%D0%B3%D1%80%D0%B0%D0%B4&amp;uinfo=sw-1316-sh-655-fw-1091-fh-449-pd-1" TargetMode="External"/><Relationship Id="rId10" Type="http://schemas.openxmlformats.org/officeDocument/2006/relationships/hyperlink" Target="http://images.yandex.ru/yandsearch?text=%D0%BE%D0%BB%D0%B8%D0%B2%D0%BA%D0%BE%D0%B2%D0%BE%D0%B5%20%D0%BC%D0%B0%D1%81%D0%BB%D0%BE&amp;uinfo=sw-1316-sh-655-fw-1091-fh-449-pd-1" TargetMode="External"/><Relationship Id="rId4" Type="http://schemas.openxmlformats.org/officeDocument/2006/relationships/hyperlink" Target="http://images.yandex.ru/yandsearch?text=%D1%82%D1%8B%D0%BA%D0%B2%D0%B0&amp;uinfo=sw-1316-sh-655-fw-1091-fh-449-pd-1" TargetMode="External"/><Relationship Id="rId9" Type="http://schemas.openxmlformats.org/officeDocument/2006/relationships/hyperlink" Target="http://images.yandex.ru/yandsearch?text=%D0%BA%D0%B5%D0%B4%D1%80%D0%BE%D0%B2%D0%BE%D0%B5%20%D0%BC%D0%B0%D1%81%D0%BB%D0%BE&amp;uinfo=sw-1316-sh-655-fw-1091-fh-449-pd-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2133600" y="1371600"/>
            <a:ext cx="647700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5400" b="1" dirty="0">
                <a:solidFill>
                  <a:srgbClr val="666699"/>
                </a:solidFill>
              </a:rPr>
              <a:t>ХИМИЧЕСКИЙ  СОСТАВ  КЛЕТОК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6263" y="5226050"/>
            <a:ext cx="8567737" cy="1009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750"/>
              </a:spcBef>
              <a:buClrTx/>
              <a:buSzPct val="7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i="1" dirty="0" smtClean="0">
                <a:solidFill>
                  <a:srgbClr val="000000"/>
                </a:solidFill>
              </a:rPr>
              <a:t>Лябина </a:t>
            </a:r>
            <a:r>
              <a:rPr lang="ru-RU" sz="2000" i="1" dirty="0">
                <a:solidFill>
                  <a:srgbClr val="000000"/>
                </a:solidFill>
              </a:rPr>
              <a:t>Наталья </a:t>
            </a:r>
            <a:r>
              <a:rPr lang="ru-RU" sz="2000" i="1" dirty="0" smtClean="0">
                <a:solidFill>
                  <a:srgbClr val="000000"/>
                </a:solidFill>
              </a:rPr>
              <a:t>Викторовна учитель </a:t>
            </a:r>
            <a:r>
              <a:rPr lang="ru-RU" sz="2000" i="1" dirty="0">
                <a:solidFill>
                  <a:srgbClr val="000000"/>
                </a:solidFill>
              </a:rPr>
              <a:t>биологии ГБОУ СОШ </a:t>
            </a:r>
            <a:endParaRPr lang="ru-RU" sz="2000" i="1" dirty="0" smtClean="0">
              <a:solidFill>
                <a:srgbClr val="000000"/>
              </a:solidFill>
            </a:endParaRPr>
          </a:p>
          <a:p>
            <a:pPr algn="ctr">
              <a:lnSpc>
                <a:spcPct val="90000"/>
              </a:lnSpc>
              <a:spcBef>
                <a:spcPts val="750"/>
              </a:spcBef>
              <a:buClrTx/>
              <a:buSzPct val="7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i="1" dirty="0" smtClean="0">
                <a:solidFill>
                  <a:srgbClr val="000000"/>
                </a:solidFill>
              </a:rPr>
              <a:t>с</a:t>
            </a:r>
            <a:r>
              <a:rPr lang="ru-RU" sz="2000" i="1" dirty="0">
                <a:solidFill>
                  <a:srgbClr val="000000"/>
                </a:solidFill>
              </a:rPr>
              <a:t>. Новый Сарбай муниципального района Кинельский</a:t>
            </a:r>
            <a:r>
              <a:rPr lang="ru-RU" sz="2000" i="1" dirty="0" smtClean="0">
                <a:solidFill>
                  <a:srgbClr val="000000"/>
                </a:solidFill>
              </a:rPr>
              <a:t>,</a:t>
            </a:r>
          </a:p>
          <a:p>
            <a:pPr algn="ctr">
              <a:lnSpc>
                <a:spcPct val="90000"/>
              </a:lnSpc>
              <a:spcBef>
                <a:spcPts val="750"/>
              </a:spcBef>
              <a:buClrTx/>
              <a:buSzPct val="7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i="1" dirty="0" smtClean="0">
                <a:solidFill>
                  <a:srgbClr val="000000"/>
                </a:solidFill>
              </a:rPr>
              <a:t> </a:t>
            </a:r>
            <a:r>
              <a:rPr lang="ru-RU" sz="2000" i="1" dirty="0">
                <a:solidFill>
                  <a:srgbClr val="000000"/>
                </a:solidFill>
              </a:rPr>
              <a:t>Самарской области.</a:t>
            </a:r>
          </a:p>
          <a:p>
            <a:pPr algn="ctr">
              <a:lnSpc>
                <a:spcPct val="90000"/>
              </a:lnSpc>
              <a:spcBef>
                <a:spcPts val="750"/>
              </a:spcBef>
              <a:buClrTx/>
              <a:buSzPct val="7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000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1524000" y="177800"/>
            <a:ext cx="7010400" cy="6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800" b="1">
                <a:solidFill>
                  <a:srgbClr val="0033CC"/>
                </a:solidFill>
              </a:rPr>
              <a:t>МИНЕРАЛЬНЫЕ СОЛИ</a:t>
            </a:r>
          </a:p>
        </p:txBody>
      </p:sp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1143000" y="1139825"/>
            <a:ext cx="7313613" cy="3711575"/>
            <a:chOff x="720" y="718"/>
            <a:chExt cx="4607" cy="2338"/>
          </a:xfrm>
        </p:grpSpPr>
        <p:graphicFrame>
          <p:nvGraphicFramePr>
            <p:cNvPr id="16387" name="Object 3"/>
            <p:cNvGraphicFramePr>
              <a:graphicFrameLocks noChangeAspect="1"/>
            </p:cNvGraphicFramePr>
            <p:nvPr/>
          </p:nvGraphicFramePr>
          <p:xfrm>
            <a:off x="720" y="718"/>
            <a:ext cx="4607" cy="2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398" r:id="rId4" imgW="4448160" imgH="2257200" progId="">
                    <p:embed/>
                  </p:oleObj>
                </mc:Choice>
                <mc:Fallback>
                  <p:oleObj r:id="rId4" imgW="4448160" imgH="2257200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" y="718"/>
                          <a:ext cx="4607" cy="2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388" name="Text Box 4"/>
            <p:cNvSpPr txBox="1">
              <a:spLocks noChangeArrowheads="1"/>
            </p:cNvSpPr>
            <p:nvPr/>
          </p:nvSpPr>
          <p:spPr bwMode="auto">
            <a:xfrm>
              <a:off x="720" y="718"/>
              <a:ext cx="4607" cy="23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09600" y="5105400"/>
            <a:ext cx="8229600" cy="1524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Необходимы для обмена веществ между клеткой  и средой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Входят в состав межклеточного вещества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" name="Group 1"/>
          <p:cNvGrpSpPr>
            <a:grpSpLocks/>
          </p:cNvGrpSpPr>
          <p:nvPr/>
        </p:nvGrpSpPr>
        <p:grpSpPr bwMode="auto">
          <a:xfrm>
            <a:off x="304800" y="304800"/>
            <a:ext cx="8607425" cy="6092825"/>
            <a:chOff x="192" y="192"/>
            <a:chExt cx="5422" cy="3838"/>
          </a:xfrm>
        </p:grpSpPr>
        <p:cxnSp>
          <p:nvCxnSpPr>
            <p:cNvPr id="12290" name="AutoShape 2"/>
            <p:cNvCxnSpPr>
              <a:cxnSpLocks noChangeShapeType="1"/>
              <a:stCxn id="12294" idx="0"/>
              <a:endCxn id="12292" idx="2"/>
            </p:cNvCxnSpPr>
            <p:nvPr/>
          </p:nvCxnSpPr>
          <p:spPr bwMode="auto">
            <a:xfrm flipH="1" flipV="1">
              <a:off x="2904" y="267"/>
              <a:ext cx="767" cy="1459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336666"/>
              </a:solidFill>
              <a:miter lim="800000"/>
              <a:headEnd/>
              <a:tailEnd/>
            </a:ln>
            <a:effectLst/>
          </p:spPr>
        </p:cxnSp>
        <p:cxnSp>
          <p:nvCxnSpPr>
            <p:cNvPr id="12291" name="AutoShape 3"/>
            <p:cNvCxnSpPr>
              <a:cxnSpLocks noChangeShapeType="1"/>
              <a:stCxn id="12293" idx="0"/>
              <a:endCxn id="12292" idx="2"/>
            </p:cNvCxnSpPr>
            <p:nvPr/>
          </p:nvCxnSpPr>
          <p:spPr bwMode="auto">
            <a:xfrm flipV="1">
              <a:off x="1444" y="268"/>
              <a:ext cx="767" cy="1460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336666"/>
              </a:solidFill>
              <a:miter lim="800000"/>
              <a:headEnd/>
              <a:tailEnd/>
            </a:ln>
            <a:effectLst/>
          </p:spPr>
        </p:cxnSp>
        <p:sp>
          <p:nvSpPr>
            <p:cNvPr id="12292" name="AutoShape 4"/>
            <p:cNvSpPr>
              <a:spLocks noChangeArrowheads="1"/>
            </p:cNvSpPr>
            <p:nvPr/>
          </p:nvSpPr>
          <p:spPr bwMode="auto">
            <a:xfrm>
              <a:off x="1652" y="192"/>
              <a:ext cx="2502" cy="1534"/>
            </a:xfrm>
            <a:prstGeom prst="roundRect">
              <a:avLst>
                <a:gd name="adj" fmla="val 16667"/>
              </a:avLst>
            </a:prstGeom>
            <a:solidFill>
              <a:srgbClr val="99CCCC"/>
            </a:solidFill>
            <a:ln w="9360">
              <a:solidFill>
                <a:srgbClr val="336666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3200" b="1">
                  <a:solidFill>
                    <a:srgbClr val="28662F"/>
                  </a:solidFill>
                </a:rPr>
                <a:t>НЕОРГАНИЧЕСКИЕ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3200" b="1">
                  <a:solidFill>
                    <a:srgbClr val="28662F"/>
                  </a:solidFill>
                </a:rPr>
                <a:t> ВЕЩЕСТВА 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3200" b="1">
                  <a:solidFill>
                    <a:srgbClr val="28662F"/>
                  </a:solidFill>
                </a:rPr>
                <a:t>КЛЕТКИ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3200" b="1">
                <a:solidFill>
                  <a:srgbClr val="28662F"/>
                </a:solidFill>
              </a:endParaRPr>
            </a:p>
          </p:txBody>
        </p:sp>
        <p:sp>
          <p:nvSpPr>
            <p:cNvPr id="12293" name="AutoShape 5"/>
            <p:cNvSpPr>
              <a:spLocks noChangeArrowheads="1"/>
            </p:cNvSpPr>
            <p:nvPr/>
          </p:nvSpPr>
          <p:spPr bwMode="auto">
            <a:xfrm>
              <a:off x="192" y="2495"/>
              <a:ext cx="2502" cy="1534"/>
            </a:xfrm>
            <a:prstGeom prst="roundRect">
              <a:avLst>
                <a:gd name="adj" fmla="val 16667"/>
              </a:avLst>
            </a:prstGeom>
            <a:solidFill>
              <a:srgbClr val="99CCCC"/>
            </a:solidFill>
            <a:ln w="9360">
              <a:solidFill>
                <a:srgbClr val="336666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3400" b="1">
                  <a:solidFill>
                    <a:srgbClr val="28662F"/>
                  </a:solidFill>
                </a:rPr>
                <a:t>ВОДА</a:t>
              </a:r>
            </a:p>
          </p:txBody>
        </p:sp>
        <p:sp>
          <p:nvSpPr>
            <p:cNvPr id="12294" name="AutoShape 6"/>
            <p:cNvSpPr>
              <a:spLocks noChangeArrowheads="1"/>
            </p:cNvSpPr>
            <p:nvPr/>
          </p:nvSpPr>
          <p:spPr bwMode="auto">
            <a:xfrm>
              <a:off x="3112" y="2495"/>
              <a:ext cx="2502" cy="1534"/>
            </a:xfrm>
            <a:prstGeom prst="roundRect">
              <a:avLst>
                <a:gd name="adj" fmla="val 16667"/>
              </a:avLst>
            </a:prstGeom>
            <a:solidFill>
              <a:srgbClr val="99CCCC"/>
            </a:solidFill>
            <a:ln w="9360">
              <a:solidFill>
                <a:srgbClr val="336666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3400" b="1">
                  <a:solidFill>
                    <a:srgbClr val="28662F"/>
                  </a:solidFill>
                </a:rPr>
                <a:t>МИНЕРАЛЬНЫЕ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3400" b="1">
                  <a:solidFill>
                    <a:srgbClr val="28662F"/>
                  </a:solidFill>
                </a:rPr>
                <a:t> СОЛИ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5" name="Group 1"/>
          <p:cNvGrpSpPr>
            <a:grpSpLocks/>
          </p:cNvGrpSpPr>
          <p:nvPr/>
        </p:nvGrpSpPr>
        <p:grpSpPr bwMode="auto">
          <a:xfrm>
            <a:off x="0" y="-228600"/>
            <a:ext cx="9142413" cy="6856413"/>
            <a:chOff x="0" y="-144"/>
            <a:chExt cx="5759" cy="4319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-144"/>
              <a:ext cx="5759" cy="43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1267" name="Text Box 3"/>
            <p:cNvSpPr txBox="1">
              <a:spLocks noChangeArrowheads="1"/>
            </p:cNvSpPr>
            <p:nvPr/>
          </p:nvSpPr>
          <p:spPr bwMode="auto">
            <a:xfrm>
              <a:off x="0" y="-144"/>
              <a:ext cx="5759" cy="43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800" b="1">
                <a:solidFill>
                  <a:srgbClr val="0033CC"/>
                </a:solidFill>
              </a:rPr>
              <a:t>ОПРЕДЕЛЕНИЕ  КРАХМАЛА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04800" y="1905000"/>
            <a:ext cx="4495800" cy="416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>
                <a:solidFill>
                  <a:srgbClr val="000000"/>
                </a:solidFill>
                <a:latin typeface="Times New Roman" pitchFamily="16" charset="0"/>
              </a:rPr>
              <a:t>На клубень картофеля капните йод.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>
                <a:solidFill>
                  <a:srgbClr val="FF3300"/>
                </a:solidFill>
                <a:latin typeface="Times New Roman" pitchFamily="16" charset="0"/>
              </a:rPr>
              <a:t>Что наблюдаете?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>
                <a:solidFill>
                  <a:srgbClr val="000000"/>
                </a:solidFill>
                <a:latin typeface="Times New Roman" pitchFamily="16" charset="0"/>
              </a:rPr>
              <a:t>В стакан налейте немного воды.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>
                <a:solidFill>
                  <a:srgbClr val="000000"/>
                </a:solidFill>
                <a:latin typeface="Times New Roman" pitchFamily="16" charset="0"/>
              </a:rPr>
              <a:t>Опустите комочек теста, завернутый в марлю.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>
                <a:solidFill>
                  <a:srgbClr val="000000"/>
                </a:solidFill>
                <a:latin typeface="Times New Roman" pitchFamily="16" charset="0"/>
              </a:rPr>
              <a:t>Поболтайте его в стаканчике.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>
                <a:solidFill>
                  <a:srgbClr val="FF3300"/>
                </a:solidFill>
                <a:latin typeface="Times New Roman" pitchFamily="16" charset="0"/>
              </a:rPr>
              <a:t>Что наблюдаете?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>
                <a:solidFill>
                  <a:srgbClr val="000000"/>
                </a:solidFill>
                <a:latin typeface="Times New Roman" pitchFamily="16" charset="0"/>
              </a:rPr>
              <a:t>Отлейте  немного воды в стаканчик и накапайте туда раствор йода.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>
                <a:solidFill>
                  <a:srgbClr val="FF3300"/>
                </a:solidFill>
                <a:latin typeface="Times New Roman" pitchFamily="16" charset="0"/>
              </a:rPr>
              <a:t>Что наблюдаете?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Tx/>
              <a:buSzPct val="70000"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000" b="1">
              <a:solidFill>
                <a:srgbClr val="FF3300"/>
              </a:solidFill>
              <a:latin typeface="Times New Roman" pitchFamily="16" charset="0"/>
            </a:endParaRPr>
          </a:p>
        </p:txBody>
      </p:sp>
      <p:grpSp>
        <p:nvGrpSpPr>
          <p:cNvPr id="22531" name="Group 3"/>
          <p:cNvGrpSpPr>
            <a:grpSpLocks/>
          </p:cNvGrpSpPr>
          <p:nvPr/>
        </p:nvGrpSpPr>
        <p:grpSpPr bwMode="auto">
          <a:xfrm>
            <a:off x="5486400" y="1371600"/>
            <a:ext cx="3249613" cy="2436813"/>
            <a:chOff x="3456" y="864"/>
            <a:chExt cx="2047" cy="1535"/>
          </a:xfrm>
        </p:grpSpPr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864"/>
              <a:ext cx="2047" cy="15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2533" name="Text Box 5"/>
            <p:cNvSpPr txBox="1">
              <a:spLocks noChangeArrowheads="1"/>
            </p:cNvSpPr>
            <p:nvPr/>
          </p:nvSpPr>
          <p:spPr bwMode="auto">
            <a:xfrm>
              <a:off x="3456" y="864"/>
              <a:ext cx="2047" cy="15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534" name="Group 6"/>
          <p:cNvGrpSpPr>
            <a:grpSpLocks/>
          </p:cNvGrpSpPr>
          <p:nvPr/>
        </p:nvGrpSpPr>
        <p:grpSpPr bwMode="auto">
          <a:xfrm>
            <a:off x="5029200" y="3906838"/>
            <a:ext cx="3910013" cy="2797175"/>
            <a:chOff x="3168" y="2461"/>
            <a:chExt cx="2463" cy="1762"/>
          </a:xfrm>
        </p:grpSpPr>
        <p:pic>
          <p:nvPicPr>
            <p:cNvPr id="22535" name="Picture 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" y="2461"/>
              <a:ext cx="2463" cy="17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2536" name="Text Box 8"/>
            <p:cNvSpPr txBox="1">
              <a:spLocks noChangeArrowheads="1"/>
            </p:cNvSpPr>
            <p:nvPr/>
          </p:nvSpPr>
          <p:spPr bwMode="auto">
            <a:xfrm>
              <a:off x="3168" y="2461"/>
              <a:ext cx="2463" cy="17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7" dur="500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2" dur="500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7" dur="500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42" dur="500"/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1524000" y="141288"/>
            <a:ext cx="7010400" cy="671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800" b="1">
                <a:solidFill>
                  <a:srgbClr val="0033CC"/>
                </a:solidFill>
              </a:rPr>
              <a:t>УГЛЕВОДЫ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28600" y="4572000"/>
            <a:ext cx="8534400" cy="198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Крахмал и сахар являются основными запасными веществами в клетке.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Углеводы входят в состав оболочек клеток.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В результате расщепления углеводов клетки получают энергию.</a:t>
            </a:r>
          </a:p>
        </p:txBody>
      </p:sp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381000" y="1366838"/>
            <a:ext cx="3427413" cy="3051175"/>
            <a:chOff x="240" y="861"/>
            <a:chExt cx="2159" cy="1922"/>
          </a:xfrm>
        </p:grpSpPr>
        <p:pic>
          <p:nvPicPr>
            <p:cNvPr id="2150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0" y="861"/>
              <a:ext cx="2159" cy="19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1509" name="Text Box 5"/>
            <p:cNvSpPr txBox="1">
              <a:spLocks noChangeArrowheads="1"/>
            </p:cNvSpPr>
            <p:nvPr/>
          </p:nvSpPr>
          <p:spPr bwMode="auto">
            <a:xfrm>
              <a:off x="240" y="861"/>
              <a:ext cx="2159" cy="19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1510" name="Group 6"/>
          <p:cNvGrpSpPr>
            <a:grpSpLocks/>
          </p:cNvGrpSpPr>
          <p:nvPr/>
        </p:nvGrpSpPr>
        <p:grpSpPr bwMode="auto">
          <a:xfrm>
            <a:off x="5029200" y="914400"/>
            <a:ext cx="3733800" cy="3463925"/>
            <a:chOff x="3168" y="576"/>
            <a:chExt cx="2352" cy="2182"/>
          </a:xfrm>
        </p:grpSpPr>
        <p:pic>
          <p:nvPicPr>
            <p:cNvPr id="21511" name="Picture 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" y="576"/>
              <a:ext cx="2352" cy="2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1512" name="Text Box 8"/>
            <p:cNvSpPr txBox="1">
              <a:spLocks noChangeArrowheads="1"/>
            </p:cNvSpPr>
            <p:nvPr/>
          </p:nvSpPr>
          <p:spPr bwMode="auto">
            <a:xfrm>
              <a:off x="3168" y="576"/>
              <a:ext cx="2352" cy="2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723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800" b="1">
                <a:solidFill>
                  <a:srgbClr val="0033CC"/>
                </a:solidFill>
              </a:rPr>
              <a:t>УГЛЕВОДЫ</a:t>
            </a:r>
          </a:p>
        </p:txBody>
      </p:sp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0" y="3976688"/>
            <a:ext cx="3198813" cy="2727325"/>
            <a:chOff x="0" y="2505"/>
            <a:chExt cx="2015" cy="1718"/>
          </a:xfrm>
        </p:grpSpPr>
        <p:pic>
          <p:nvPicPr>
            <p:cNvPr id="20483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05"/>
              <a:ext cx="2015" cy="17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0484" name="Text Box 4"/>
            <p:cNvSpPr txBox="1">
              <a:spLocks noChangeArrowheads="1"/>
            </p:cNvSpPr>
            <p:nvPr/>
          </p:nvSpPr>
          <p:spPr bwMode="auto">
            <a:xfrm>
              <a:off x="0" y="2505"/>
              <a:ext cx="2015" cy="17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5410200" y="4038600"/>
            <a:ext cx="3554413" cy="2665413"/>
            <a:chOff x="3408" y="2544"/>
            <a:chExt cx="2239" cy="1679"/>
          </a:xfrm>
        </p:grpSpPr>
        <p:pic>
          <p:nvPicPr>
            <p:cNvPr id="20486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" y="2544"/>
              <a:ext cx="2239" cy="16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0487" name="Text Box 7"/>
            <p:cNvSpPr txBox="1">
              <a:spLocks noChangeArrowheads="1"/>
            </p:cNvSpPr>
            <p:nvPr/>
          </p:nvSpPr>
          <p:spPr bwMode="auto">
            <a:xfrm>
              <a:off x="3408" y="2544"/>
              <a:ext cx="2239" cy="16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488" name="Group 8"/>
          <p:cNvGrpSpPr>
            <a:grpSpLocks/>
          </p:cNvGrpSpPr>
          <p:nvPr/>
        </p:nvGrpSpPr>
        <p:grpSpPr bwMode="auto">
          <a:xfrm>
            <a:off x="457200" y="1371600"/>
            <a:ext cx="3503613" cy="2627313"/>
            <a:chOff x="288" y="864"/>
            <a:chExt cx="2207" cy="1655"/>
          </a:xfrm>
        </p:grpSpPr>
        <p:pic>
          <p:nvPicPr>
            <p:cNvPr id="20489" name="Picture 9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864"/>
              <a:ext cx="2207" cy="16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0490" name="Text Box 10"/>
            <p:cNvSpPr txBox="1">
              <a:spLocks noChangeArrowheads="1"/>
            </p:cNvSpPr>
            <p:nvPr/>
          </p:nvSpPr>
          <p:spPr bwMode="auto">
            <a:xfrm>
              <a:off x="288" y="864"/>
              <a:ext cx="2207" cy="16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491" name="Group 11"/>
          <p:cNvGrpSpPr>
            <a:grpSpLocks/>
          </p:cNvGrpSpPr>
          <p:nvPr/>
        </p:nvGrpSpPr>
        <p:grpSpPr bwMode="auto">
          <a:xfrm>
            <a:off x="5257800" y="914400"/>
            <a:ext cx="3613150" cy="2987675"/>
            <a:chOff x="3312" y="576"/>
            <a:chExt cx="2276" cy="1882"/>
          </a:xfrm>
        </p:grpSpPr>
        <p:pic>
          <p:nvPicPr>
            <p:cNvPr id="20492" name="Picture 1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" y="576"/>
              <a:ext cx="2276" cy="18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0493" name="Text Box 13"/>
            <p:cNvSpPr txBox="1">
              <a:spLocks noChangeArrowheads="1"/>
            </p:cNvSpPr>
            <p:nvPr/>
          </p:nvSpPr>
          <p:spPr bwMode="auto">
            <a:xfrm>
              <a:off x="3312" y="576"/>
              <a:ext cx="2276" cy="18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ОПРЕДЕЛЕНИЕ  БЕЛКА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5105400" y="1905000"/>
            <a:ext cx="38100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Выньте комочек теста.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Осмотрите его.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Потрогайте его пальцем.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FF3300"/>
                </a:solidFill>
              </a:rPr>
              <a:t>Что чувствуете?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FF3300"/>
                </a:solidFill>
              </a:rPr>
              <a:t>Когда сомкнете пальцы что чувствуете?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FF3300"/>
                </a:solidFill>
              </a:rPr>
              <a:t>КЛЕЙКОВИНА</a:t>
            </a:r>
          </a:p>
        </p:txBody>
      </p: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304800" y="1905000"/>
            <a:ext cx="4722813" cy="2846388"/>
            <a:chOff x="192" y="1200"/>
            <a:chExt cx="2975" cy="1793"/>
          </a:xfrm>
        </p:grpSpPr>
        <p:pic>
          <p:nvPicPr>
            <p:cNvPr id="27652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3762"/>
            <a:stretch>
              <a:fillRect/>
            </a:stretch>
          </p:blipFill>
          <p:spPr bwMode="auto">
            <a:xfrm>
              <a:off x="192" y="1200"/>
              <a:ext cx="2975" cy="17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7653" name="Text Box 5"/>
            <p:cNvSpPr txBox="1">
              <a:spLocks noChangeArrowheads="1"/>
            </p:cNvSpPr>
            <p:nvPr/>
          </p:nvSpPr>
          <p:spPr bwMode="auto">
            <a:xfrm>
              <a:off x="192" y="1200"/>
              <a:ext cx="2975" cy="17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7" dur="500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50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БЕЛОК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105400" y="1905000"/>
            <a:ext cx="38100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Белки входят в состав разнообразных клеточных структур, регулируют процессы жизнедеятельности и могут запасаться в клетках.</a:t>
            </a:r>
          </a:p>
        </p:txBody>
      </p:sp>
      <p:grpSp>
        <p:nvGrpSpPr>
          <p:cNvPr id="26627" name="Group 3"/>
          <p:cNvGrpSpPr>
            <a:grpSpLocks/>
          </p:cNvGrpSpPr>
          <p:nvPr/>
        </p:nvGrpSpPr>
        <p:grpSpPr bwMode="auto">
          <a:xfrm>
            <a:off x="152400" y="152400"/>
            <a:ext cx="3656013" cy="3117850"/>
            <a:chOff x="96" y="96"/>
            <a:chExt cx="2303" cy="1964"/>
          </a:xfrm>
        </p:grpSpPr>
        <p:pic>
          <p:nvPicPr>
            <p:cNvPr id="26628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96"/>
              <a:ext cx="2303" cy="19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6629" name="Text Box 5"/>
            <p:cNvSpPr txBox="1">
              <a:spLocks noChangeArrowheads="1"/>
            </p:cNvSpPr>
            <p:nvPr/>
          </p:nvSpPr>
          <p:spPr bwMode="auto">
            <a:xfrm>
              <a:off x="96" y="96"/>
              <a:ext cx="2303" cy="19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6630" name="Group 6"/>
          <p:cNvGrpSpPr>
            <a:grpSpLocks/>
          </p:cNvGrpSpPr>
          <p:nvPr/>
        </p:nvGrpSpPr>
        <p:grpSpPr bwMode="auto">
          <a:xfrm>
            <a:off x="228600" y="3260725"/>
            <a:ext cx="4418013" cy="3367088"/>
            <a:chOff x="144" y="2054"/>
            <a:chExt cx="2783" cy="2121"/>
          </a:xfrm>
        </p:grpSpPr>
        <p:pic>
          <p:nvPicPr>
            <p:cNvPr id="26631" name="Picture 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2054"/>
              <a:ext cx="2783" cy="212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6632" name="Text Box 8"/>
            <p:cNvSpPr txBox="1">
              <a:spLocks noChangeArrowheads="1"/>
            </p:cNvSpPr>
            <p:nvPr/>
          </p:nvSpPr>
          <p:spPr bwMode="auto">
            <a:xfrm>
              <a:off x="144" y="2054"/>
              <a:ext cx="2783" cy="212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ОПРЕДЕЛЕНИЕ  ЖИРА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5105400" y="1905000"/>
            <a:ext cx="38100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Возьмите салфетку.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Между листочками положите несколько семечек подсолнечника.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Обратной стороной карандаша раздавите семена.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FF3300"/>
                </a:solidFill>
              </a:rPr>
              <a:t>Что наблюдаете?</a:t>
            </a:r>
          </a:p>
        </p:txBody>
      </p:sp>
      <p:grpSp>
        <p:nvGrpSpPr>
          <p:cNvPr id="25603" name="Group 3"/>
          <p:cNvGrpSpPr>
            <a:grpSpLocks/>
          </p:cNvGrpSpPr>
          <p:nvPr/>
        </p:nvGrpSpPr>
        <p:grpSpPr bwMode="auto">
          <a:xfrm>
            <a:off x="152400" y="1447800"/>
            <a:ext cx="4722813" cy="4665663"/>
            <a:chOff x="96" y="912"/>
            <a:chExt cx="2975" cy="2939"/>
          </a:xfrm>
        </p:grpSpPr>
        <p:pic>
          <p:nvPicPr>
            <p:cNvPr id="25604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912"/>
              <a:ext cx="2975" cy="29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5605" name="Text Box 5"/>
            <p:cNvSpPr txBox="1">
              <a:spLocks noChangeArrowheads="1"/>
            </p:cNvSpPr>
            <p:nvPr/>
          </p:nvSpPr>
          <p:spPr bwMode="auto">
            <a:xfrm>
              <a:off x="96" y="912"/>
              <a:ext cx="2975" cy="29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723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800" b="1">
                <a:solidFill>
                  <a:srgbClr val="0033CC"/>
                </a:solidFill>
              </a:rPr>
              <a:t>ЖИРЫ</a:t>
            </a:r>
          </a:p>
        </p:txBody>
      </p:sp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0" y="152400"/>
            <a:ext cx="3041650" cy="3351213"/>
            <a:chOff x="0" y="96"/>
            <a:chExt cx="1916" cy="2111"/>
          </a:xfrm>
        </p:grpSpPr>
        <p:pic>
          <p:nvPicPr>
            <p:cNvPr id="24579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6"/>
              <a:ext cx="1916" cy="21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4580" name="Text Box 4"/>
            <p:cNvSpPr txBox="1">
              <a:spLocks noChangeArrowheads="1"/>
            </p:cNvSpPr>
            <p:nvPr/>
          </p:nvSpPr>
          <p:spPr bwMode="auto">
            <a:xfrm>
              <a:off x="0" y="96"/>
              <a:ext cx="1916" cy="21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4581" name="Group 5"/>
          <p:cNvGrpSpPr>
            <a:grpSpLocks/>
          </p:cNvGrpSpPr>
          <p:nvPr/>
        </p:nvGrpSpPr>
        <p:grpSpPr bwMode="auto">
          <a:xfrm>
            <a:off x="4572000" y="1143000"/>
            <a:ext cx="3465513" cy="3465513"/>
            <a:chOff x="2880" y="720"/>
            <a:chExt cx="2183" cy="2183"/>
          </a:xfrm>
        </p:grpSpPr>
        <p:pic>
          <p:nvPicPr>
            <p:cNvPr id="24582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720"/>
              <a:ext cx="2183" cy="21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4583" name="Text Box 7"/>
            <p:cNvSpPr txBox="1">
              <a:spLocks noChangeArrowheads="1"/>
            </p:cNvSpPr>
            <p:nvPr/>
          </p:nvSpPr>
          <p:spPr bwMode="auto">
            <a:xfrm>
              <a:off x="2880" y="720"/>
              <a:ext cx="2183" cy="21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4584" name="Group 8"/>
          <p:cNvGrpSpPr>
            <a:grpSpLocks/>
          </p:cNvGrpSpPr>
          <p:nvPr/>
        </p:nvGrpSpPr>
        <p:grpSpPr bwMode="auto">
          <a:xfrm>
            <a:off x="228600" y="3543300"/>
            <a:ext cx="3122613" cy="3048000"/>
            <a:chOff x="144" y="2232"/>
            <a:chExt cx="1967" cy="1920"/>
          </a:xfrm>
        </p:grpSpPr>
        <p:pic>
          <p:nvPicPr>
            <p:cNvPr id="24585" name="Picture 9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2232"/>
              <a:ext cx="1967" cy="19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144" y="2232"/>
              <a:ext cx="1967" cy="19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4587" name="Group 11"/>
          <p:cNvGrpSpPr>
            <a:grpSpLocks/>
          </p:cNvGrpSpPr>
          <p:nvPr/>
        </p:nvGrpSpPr>
        <p:grpSpPr bwMode="auto">
          <a:xfrm>
            <a:off x="6324600" y="4648200"/>
            <a:ext cx="2651125" cy="1979613"/>
            <a:chOff x="3984" y="2928"/>
            <a:chExt cx="1670" cy="1247"/>
          </a:xfrm>
        </p:grpSpPr>
        <p:pic>
          <p:nvPicPr>
            <p:cNvPr id="24588" name="Picture 1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" y="2928"/>
              <a:ext cx="1670" cy="12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4589" name="Text Box 13"/>
            <p:cNvSpPr txBox="1">
              <a:spLocks noChangeArrowheads="1"/>
            </p:cNvSpPr>
            <p:nvPr/>
          </p:nvSpPr>
          <p:spPr bwMode="auto">
            <a:xfrm>
              <a:off x="3984" y="2928"/>
              <a:ext cx="1670" cy="12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294967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учитель биологии ГБОУ СОШ с. Новый Сарбай муниципального района Кинельский, Самарской области.</a:t>
            </a:r>
            <a:endParaRPr lang="ru-RU" dirty="0"/>
          </a:p>
        </p:txBody>
      </p:sp>
      <p:pic>
        <p:nvPicPr>
          <p:cNvPr id="4" name="Picture 11" descr="http://domino-kirov.ru/images/WyblmvYlGnb9WuaknvcU3tdA2uY9GudVC1d9GvcxWzYRzwLITvMEDvMkmzcFG0dlWuZxXhYlWsLtXrZRSqY5G-cc.jpg"/>
          <p:cNvPicPr>
            <a:picLocks noChangeAspect="1" noChangeArrowheads="1"/>
          </p:cNvPicPr>
          <p:nvPr/>
        </p:nvPicPr>
        <p:blipFill>
          <a:blip r:embed="rId2" cstate="print"/>
          <a:srcRect l="6300" t="23100" r="46451" b="7601"/>
          <a:stretch>
            <a:fillRect/>
          </a:stretch>
        </p:blipFill>
        <p:spPr bwMode="auto">
          <a:xfrm>
            <a:off x="971600" y="422026"/>
            <a:ext cx="4970271" cy="54672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31762" y="54486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631762" y="170080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628965" y="261826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75309" y="368834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16059" y="47971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400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Объект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                    хлоропласт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ядро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цитоплазма</a:t>
            </a:r>
          </a:p>
          <a:p>
            <a:r>
              <a:rPr lang="ru-RU" dirty="0" smtClean="0"/>
              <a:t>                     вакуоль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оболочка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673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04800" y="920750"/>
            <a:ext cx="8685213" cy="5400675"/>
            <a:chOff x="192" y="580"/>
            <a:chExt cx="5471" cy="3402"/>
          </a:xfrm>
        </p:grpSpPr>
        <p:cxnSp>
          <p:nvCxnSpPr>
            <p:cNvPr id="19458" name="AutoShape 2"/>
            <p:cNvCxnSpPr>
              <a:cxnSpLocks noChangeShapeType="1"/>
              <a:stCxn id="19466" idx="0"/>
              <a:endCxn id="19462" idx="2"/>
            </p:cNvCxnSpPr>
            <p:nvPr/>
          </p:nvCxnSpPr>
          <p:spPr bwMode="auto">
            <a:xfrm flipV="1">
              <a:off x="2219" y="1231"/>
              <a:ext cx="680" cy="709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336666"/>
              </a:solidFill>
              <a:miter lim="800000"/>
              <a:headEnd/>
              <a:tailEnd/>
            </a:ln>
            <a:effectLst/>
          </p:spPr>
        </p:cxnSp>
        <p:cxnSp>
          <p:nvCxnSpPr>
            <p:cNvPr id="19459" name="AutoShape 3"/>
            <p:cNvCxnSpPr>
              <a:cxnSpLocks noChangeShapeType="1"/>
              <a:stCxn id="19465" idx="0"/>
              <a:endCxn id="19462" idx="2"/>
            </p:cNvCxnSpPr>
            <p:nvPr/>
          </p:nvCxnSpPr>
          <p:spPr bwMode="auto">
            <a:xfrm flipH="1" flipV="1">
              <a:off x="2927" y="-187"/>
              <a:ext cx="679" cy="2127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336666"/>
              </a:solidFill>
              <a:miter lim="800000"/>
              <a:headEnd/>
              <a:tailEnd/>
            </a:ln>
            <a:effectLst/>
          </p:spPr>
        </p:cxnSp>
        <p:cxnSp>
          <p:nvCxnSpPr>
            <p:cNvPr id="19460" name="AutoShape 4"/>
            <p:cNvCxnSpPr>
              <a:cxnSpLocks noChangeShapeType="1"/>
              <a:stCxn id="19464" idx="0"/>
              <a:endCxn id="19462" idx="2"/>
            </p:cNvCxnSpPr>
            <p:nvPr/>
          </p:nvCxnSpPr>
          <p:spPr bwMode="auto">
            <a:xfrm flipH="1" flipV="1">
              <a:off x="2927" y="1233"/>
              <a:ext cx="679" cy="708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336666"/>
              </a:solidFill>
              <a:miter lim="800000"/>
              <a:headEnd/>
              <a:tailEnd/>
            </a:ln>
            <a:effectLst/>
          </p:spPr>
        </p:cxnSp>
        <p:cxnSp>
          <p:nvCxnSpPr>
            <p:cNvPr id="19461" name="AutoShape 5"/>
            <p:cNvCxnSpPr>
              <a:cxnSpLocks noChangeShapeType="1"/>
              <a:stCxn id="19463" idx="0"/>
              <a:endCxn id="19462" idx="2"/>
            </p:cNvCxnSpPr>
            <p:nvPr/>
          </p:nvCxnSpPr>
          <p:spPr bwMode="auto">
            <a:xfrm flipV="1">
              <a:off x="800" y="-185"/>
              <a:ext cx="679" cy="2126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336666"/>
              </a:solidFill>
              <a:miter lim="800000"/>
              <a:headEnd/>
              <a:tailEnd/>
            </a:ln>
            <a:effectLst/>
          </p:spPr>
        </p:cxnSp>
        <p:sp>
          <p:nvSpPr>
            <p:cNvPr id="19462" name="AutoShape 6"/>
            <p:cNvSpPr>
              <a:spLocks noChangeArrowheads="1"/>
            </p:cNvSpPr>
            <p:nvPr/>
          </p:nvSpPr>
          <p:spPr bwMode="auto">
            <a:xfrm>
              <a:off x="2319" y="580"/>
              <a:ext cx="1215" cy="1360"/>
            </a:xfrm>
            <a:prstGeom prst="roundRect">
              <a:avLst>
                <a:gd name="adj" fmla="val 16667"/>
              </a:avLst>
            </a:prstGeom>
            <a:solidFill>
              <a:srgbClr val="B2B2B2"/>
            </a:solidFill>
            <a:ln w="9360">
              <a:solidFill>
                <a:srgbClr val="336666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000" b="1">
                  <a:solidFill>
                    <a:srgbClr val="000000"/>
                  </a:solidFill>
                </a:rPr>
                <a:t>ОРГАНИЧЕСКИЕ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000" b="1">
                  <a:solidFill>
                    <a:srgbClr val="000000"/>
                  </a:solidFill>
                </a:rPr>
                <a:t> ВЕЩЕСТВА</a:t>
              </a:r>
            </a:p>
          </p:txBody>
        </p:sp>
        <p:sp>
          <p:nvSpPr>
            <p:cNvPr id="19463" name="AutoShape 7"/>
            <p:cNvSpPr>
              <a:spLocks noChangeArrowheads="1"/>
            </p:cNvSpPr>
            <p:nvPr/>
          </p:nvSpPr>
          <p:spPr bwMode="auto">
            <a:xfrm>
              <a:off x="192" y="2622"/>
              <a:ext cx="1215" cy="1360"/>
            </a:xfrm>
            <a:prstGeom prst="roundRect">
              <a:avLst>
                <a:gd name="adj" fmla="val 16667"/>
              </a:avLst>
            </a:prstGeom>
            <a:solidFill>
              <a:srgbClr val="99CCCC"/>
            </a:solidFill>
            <a:ln w="9360">
              <a:solidFill>
                <a:srgbClr val="336666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600" b="1">
                  <a:solidFill>
                    <a:srgbClr val="000000"/>
                  </a:solidFill>
                </a:rPr>
                <a:t>УГЛЕВОДЫ</a:t>
              </a:r>
            </a:p>
          </p:txBody>
        </p:sp>
        <p:sp>
          <p:nvSpPr>
            <p:cNvPr id="19464" name="AutoShape 8"/>
            <p:cNvSpPr>
              <a:spLocks noChangeArrowheads="1"/>
            </p:cNvSpPr>
            <p:nvPr/>
          </p:nvSpPr>
          <p:spPr bwMode="auto">
            <a:xfrm>
              <a:off x="3029" y="2622"/>
              <a:ext cx="1215" cy="1360"/>
            </a:xfrm>
            <a:prstGeom prst="roundRect">
              <a:avLst>
                <a:gd name="adj" fmla="val 16667"/>
              </a:avLst>
            </a:prstGeom>
            <a:solidFill>
              <a:srgbClr val="99CCCC"/>
            </a:solidFill>
            <a:ln w="9360">
              <a:solidFill>
                <a:srgbClr val="336666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600" b="1">
                  <a:solidFill>
                    <a:srgbClr val="000000"/>
                  </a:solidFill>
                </a:rPr>
                <a:t>ЖИРЫ</a:t>
              </a:r>
            </a:p>
          </p:txBody>
        </p:sp>
        <p:sp>
          <p:nvSpPr>
            <p:cNvPr id="19465" name="AutoShape 9"/>
            <p:cNvSpPr>
              <a:spLocks noChangeArrowheads="1"/>
            </p:cNvSpPr>
            <p:nvPr/>
          </p:nvSpPr>
          <p:spPr bwMode="auto">
            <a:xfrm>
              <a:off x="4448" y="2622"/>
              <a:ext cx="1215" cy="1360"/>
            </a:xfrm>
            <a:prstGeom prst="roundRect">
              <a:avLst>
                <a:gd name="adj" fmla="val 16667"/>
              </a:avLst>
            </a:prstGeom>
            <a:solidFill>
              <a:srgbClr val="99CCCC"/>
            </a:solidFill>
            <a:ln w="9360">
              <a:solidFill>
                <a:srgbClr val="336666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600" b="1">
                  <a:solidFill>
                    <a:srgbClr val="000000"/>
                  </a:solidFill>
                </a:rPr>
                <a:t>НУКЛЕИНОВЫЕ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600" b="1">
                  <a:solidFill>
                    <a:srgbClr val="000000"/>
                  </a:solidFill>
                </a:rPr>
                <a:t>КИСЛОТЫ</a:t>
              </a:r>
            </a:p>
          </p:txBody>
        </p:sp>
        <p:sp>
          <p:nvSpPr>
            <p:cNvPr id="19466" name="AutoShape 10"/>
            <p:cNvSpPr>
              <a:spLocks noChangeArrowheads="1"/>
            </p:cNvSpPr>
            <p:nvPr/>
          </p:nvSpPr>
          <p:spPr bwMode="auto">
            <a:xfrm>
              <a:off x="1611" y="2622"/>
              <a:ext cx="1214" cy="1360"/>
            </a:xfrm>
            <a:prstGeom prst="roundRect">
              <a:avLst>
                <a:gd name="adj" fmla="val 16667"/>
              </a:avLst>
            </a:prstGeom>
            <a:solidFill>
              <a:srgbClr val="99CCCC"/>
            </a:solidFill>
            <a:ln w="9360">
              <a:solidFill>
                <a:srgbClr val="336666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600" b="1">
                  <a:solidFill>
                    <a:srgbClr val="000000"/>
                  </a:solidFill>
                </a:rPr>
                <a:t>БЕЛКИ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НУКЛЕИНОВЫЕ  КИСЛОТЫ</a:t>
            </a:r>
          </a:p>
        </p:txBody>
      </p:sp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381000" y="1447800"/>
            <a:ext cx="2263775" cy="2970213"/>
            <a:chOff x="240" y="912"/>
            <a:chExt cx="1426" cy="1871"/>
          </a:xfrm>
        </p:grpSpPr>
        <p:pic>
          <p:nvPicPr>
            <p:cNvPr id="28675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912"/>
              <a:ext cx="1426" cy="187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8676" name="Text Box 4"/>
            <p:cNvSpPr txBox="1">
              <a:spLocks noChangeArrowheads="1"/>
            </p:cNvSpPr>
            <p:nvPr/>
          </p:nvSpPr>
          <p:spPr bwMode="auto">
            <a:xfrm>
              <a:off x="240" y="912"/>
              <a:ext cx="1426" cy="187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105400" y="1905000"/>
            <a:ext cx="34290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7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>
                <a:solidFill>
                  <a:srgbClr val="000000"/>
                </a:solidFill>
              </a:rPr>
              <a:t>Ведущая роль в сохранении наследственной информации и передаче ее потомкам.</a:t>
            </a:r>
          </a:p>
          <a:p>
            <a:pPr marL="341313" indent="-341313">
              <a:spcBef>
                <a:spcPts val="700"/>
              </a:spcBef>
              <a:buClrTx/>
              <a:buSzPct val="70000"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800" b="1">
              <a:solidFill>
                <a:srgbClr val="000000"/>
              </a:solidFill>
            </a:endParaRPr>
          </a:p>
        </p:txBody>
      </p:sp>
      <p:grpSp>
        <p:nvGrpSpPr>
          <p:cNvPr id="28678" name="Group 6"/>
          <p:cNvGrpSpPr>
            <a:grpSpLocks/>
          </p:cNvGrpSpPr>
          <p:nvPr/>
        </p:nvGrpSpPr>
        <p:grpSpPr bwMode="auto">
          <a:xfrm>
            <a:off x="2362200" y="4286250"/>
            <a:ext cx="3021013" cy="2265363"/>
            <a:chOff x="1488" y="2700"/>
            <a:chExt cx="1903" cy="1427"/>
          </a:xfrm>
        </p:grpSpPr>
        <p:pic>
          <p:nvPicPr>
            <p:cNvPr id="28679" name="Picture 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2700"/>
              <a:ext cx="1903" cy="142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8680" name="Text Box 8"/>
            <p:cNvSpPr txBox="1">
              <a:spLocks noChangeArrowheads="1"/>
            </p:cNvSpPr>
            <p:nvPr/>
          </p:nvSpPr>
          <p:spPr bwMode="auto">
            <a:xfrm>
              <a:off x="1488" y="2700"/>
              <a:ext cx="1903" cy="142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1371600" y="228600"/>
            <a:ext cx="7543800" cy="6608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В состав семян входят  </a:t>
            </a:r>
            <a:r>
              <a:rPr lang="ru-RU" sz="2600" b="1">
                <a:solidFill>
                  <a:srgbClr val="FFFFFF"/>
                </a:solidFill>
              </a:rPr>
              <a:t>органические</a:t>
            </a:r>
            <a:r>
              <a:rPr lang="ru-RU" sz="2600" b="1">
                <a:solidFill>
                  <a:srgbClr val="000000"/>
                </a:solidFill>
              </a:rPr>
              <a:t> и  </a:t>
            </a:r>
            <a:r>
              <a:rPr lang="ru-RU" sz="2600" b="1">
                <a:solidFill>
                  <a:srgbClr val="FFFFFF"/>
                </a:solidFill>
              </a:rPr>
              <a:t>неорганические</a:t>
            </a:r>
            <a:r>
              <a:rPr lang="ru-RU" sz="2600" b="1">
                <a:solidFill>
                  <a:srgbClr val="000000"/>
                </a:solidFill>
              </a:rPr>
              <a:t> вещества.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К органическим веществам клетки относятся </a:t>
            </a:r>
            <a:r>
              <a:rPr lang="ru-RU" sz="2600" b="1">
                <a:solidFill>
                  <a:srgbClr val="FFFFFF"/>
                </a:solidFill>
              </a:rPr>
              <a:t>белки, жиры, углеводы и нуклеиновые кислоты</a:t>
            </a:r>
            <a:r>
              <a:rPr lang="ru-RU" sz="2600" b="1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Неорганические вещества клетки – это  </a:t>
            </a:r>
            <a:r>
              <a:rPr lang="ru-RU" sz="2600" b="1">
                <a:solidFill>
                  <a:srgbClr val="FFFFFF"/>
                </a:solidFill>
              </a:rPr>
              <a:t>вода и минеральные соли</a:t>
            </a:r>
            <a:r>
              <a:rPr lang="ru-RU" sz="2600" b="1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В присутствии йода крахмал </a:t>
            </a:r>
            <a:r>
              <a:rPr lang="ru-RU" sz="2600" b="1">
                <a:solidFill>
                  <a:srgbClr val="FFFFFF"/>
                </a:solidFill>
              </a:rPr>
              <a:t>синеет</a:t>
            </a:r>
            <a:r>
              <a:rPr lang="ru-RU" sz="2600" b="1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Много крахмала в  </a:t>
            </a:r>
            <a:r>
              <a:rPr lang="ru-RU" sz="2600" b="1">
                <a:solidFill>
                  <a:srgbClr val="FFFFFF"/>
                </a:solidFill>
              </a:rPr>
              <a:t>картофеле, пшенице, кукурузе</a:t>
            </a:r>
            <a:r>
              <a:rPr lang="ru-RU" sz="2600" b="1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Много белка в </a:t>
            </a:r>
            <a:r>
              <a:rPr lang="ru-RU" sz="2600" b="1">
                <a:solidFill>
                  <a:srgbClr val="FFFFFF"/>
                </a:solidFill>
              </a:rPr>
              <a:t>моркови, петрушке, шпинате, капусте</a:t>
            </a:r>
            <a:r>
              <a:rPr lang="ru-RU" sz="2600" b="1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Масличными культурами являются </a:t>
            </a:r>
            <a:r>
              <a:rPr lang="ru-RU" sz="2600" b="1">
                <a:solidFill>
                  <a:srgbClr val="FFFFFF"/>
                </a:solidFill>
              </a:rPr>
              <a:t>подсолнечник, лен, кунжут</a:t>
            </a:r>
            <a:r>
              <a:rPr lang="ru-RU" sz="2600" b="1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6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22" dur="2000"/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2" dur="500"/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7" dur="500"/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1371600" y="228600"/>
            <a:ext cx="7543800" cy="6608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В состав семян входят </a:t>
            </a:r>
            <a:r>
              <a:rPr lang="ru-RU" sz="2600" b="1">
                <a:solidFill>
                  <a:srgbClr val="FF3300"/>
                </a:solidFill>
              </a:rPr>
              <a:t> органические </a:t>
            </a:r>
            <a:r>
              <a:rPr lang="ru-RU" sz="2600" b="1">
                <a:solidFill>
                  <a:srgbClr val="000000"/>
                </a:solidFill>
              </a:rPr>
              <a:t>и  </a:t>
            </a:r>
            <a:r>
              <a:rPr lang="ru-RU" sz="2600" b="1">
                <a:solidFill>
                  <a:srgbClr val="FF3300"/>
                </a:solidFill>
              </a:rPr>
              <a:t>неорганические</a:t>
            </a:r>
            <a:r>
              <a:rPr lang="ru-RU" sz="2600" b="1">
                <a:solidFill>
                  <a:srgbClr val="000000"/>
                </a:solidFill>
              </a:rPr>
              <a:t> вещества.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К органическим веществам клетки относятся </a:t>
            </a:r>
            <a:r>
              <a:rPr lang="ru-RU" sz="2600" b="1">
                <a:solidFill>
                  <a:srgbClr val="FF3300"/>
                </a:solidFill>
              </a:rPr>
              <a:t>белки, жиры, углеводы и нуклеиновые кислоты</a:t>
            </a:r>
            <a:r>
              <a:rPr lang="ru-RU" sz="2600" b="1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Неорганические вещества клетки – это  </a:t>
            </a:r>
            <a:r>
              <a:rPr lang="ru-RU" sz="2600" b="1">
                <a:solidFill>
                  <a:srgbClr val="FF3300"/>
                </a:solidFill>
              </a:rPr>
              <a:t>вода и минеральные соли</a:t>
            </a:r>
            <a:r>
              <a:rPr lang="ru-RU" sz="2600" b="1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В присутствии йода крахмал </a:t>
            </a:r>
            <a:r>
              <a:rPr lang="ru-RU" sz="2600" b="1">
                <a:solidFill>
                  <a:srgbClr val="FF3300"/>
                </a:solidFill>
              </a:rPr>
              <a:t>синеет</a:t>
            </a:r>
            <a:r>
              <a:rPr lang="ru-RU" sz="2600" b="1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Много крахмала в  </a:t>
            </a:r>
            <a:r>
              <a:rPr lang="ru-RU" sz="2600" b="1">
                <a:solidFill>
                  <a:srgbClr val="FF3300"/>
                </a:solidFill>
              </a:rPr>
              <a:t>картофеле, пшенице, кукурузе</a:t>
            </a:r>
            <a:r>
              <a:rPr lang="ru-RU" sz="2600" b="1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Много белка в </a:t>
            </a:r>
            <a:r>
              <a:rPr lang="ru-RU" sz="2600" b="1">
                <a:solidFill>
                  <a:srgbClr val="FF3300"/>
                </a:solidFill>
              </a:rPr>
              <a:t>моркови, петрушке, шпинате, капусте</a:t>
            </a:r>
            <a:r>
              <a:rPr lang="ru-RU" sz="2600" b="1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Масличными культурами являются </a:t>
            </a:r>
            <a:r>
              <a:rPr lang="ru-RU" sz="2600" b="1">
                <a:solidFill>
                  <a:srgbClr val="FF3300"/>
                </a:solidFill>
              </a:rPr>
              <a:t>подсолнечник, лен, кунжут</a:t>
            </a:r>
            <a:r>
              <a:rPr lang="ru-RU" sz="2600" b="1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6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1524000" y="176213"/>
            <a:ext cx="7010400" cy="1554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>
                <a:solidFill>
                  <a:srgbClr val="0033CC"/>
                </a:solidFill>
              </a:rPr>
              <a:t>ХИМИЧЕСКИЙ  СОСТАВ  КЛЕТКИ</a:t>
            </a:r>
            <a:br>
              <a:rPr lang="ru-RU" sz="2400" b="1">
                <a:solidFill>
                  <a:srgbClr val="0033CC"/>
                </a:solidFill>
              </a:rPr>
            </a:br>
            <a:r>
              <a:rPr lang="ru-RU" sz="2400" b="1">
                <a:solidFill>
                  <a:srgbClr val="0033CC"/>
                </a:solidFill>
              </a:rPr>
              <a:t/>
            </a:r>
            <a:br>
              <a:rPr lang="ru-RU" sz="2400" b="1">
                <a:solidFill>
                  <a:srgbClr val="0033CC"/>
                </a:solidFill>
              </a:rPr>
            </a:br>
            <a:r>
              <a:rPr lang="ru-RU" sz="2400" b="1">
                <a:solidFill>
                  <a:srgbClr val="0033CC"/>
                </a:solidFill>
              </a:rPr>
              <a:t/>
            </a:r>
            <a:br>
              <a:rPr lang="ru-RU" sz="2400" b="1">
                <a:solidFill>
                  <a:srgbClr val="0033CC"/>
                </a:solidFill>
              </a:rPr>
            </a:br>
            <a:endParaRPr lang="ru-RU" sz="2400" b="1">
              <a:solidFill>
                <a:srgbClr val="0033CC"/>
              </a:solidFill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609600" y="1905000"/>
            <a:ext cx="83058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FFFFFF"/>
                </a:solidFill>
              </a:rPr>
              <a:t>НЕОРГАНИЧЕСКИЕ ВЕЩЕСТВА    ОРГАНИЧЕСКИЕ  ВЕЩЕСТВА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FFFFFF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FFFFFF"/>
                </a:solidFill>
              </a:rPr>
              <a:t>ВОДА                                                 ЖИРЫ                                 БЕЛКИ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FFFFFF"/>
                </a:solidFill>
              </a:rPr>
              <a:t>          МИНЕРАЛЬНЫЕ  СОЛИ                           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FFFFFF"/>
                </a:solidFill>
              </a:rPr>
              <a:t>                                                                              НУКЛЕИНОВЫЕ  КИСЛОТЫ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FFFFFF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FFFFFF"/>
                </a:solidFill>
              </a:rPr>
              <a:t>                                                                   УГЛЕВОДЫ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FFFFFF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FFFFFF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FFFFFF"/>
                </a:solidFill>
              </a:rPr>
              <a:t>                                                               КРАХМАЛ     САХАР   КЛЕТЧАТКА</a:t>
            </a:r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 flipH="1">
            <a:off x="2894013" y="685800"/>
            <a:ext cx="1069975" cy="11430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5334000" y="685800"/>
            <a:ext cx="685800" cy="11430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 flipH="1">
            <a:off x="836613" y="2286000"/>
            <a:ext cx="384175" cy="304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flipH="1">
            <a:off x="2132013" y="2286000"/>
            <a:ext cx="79375" cy="685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 flipH="1">
            <a:off x="4875213" y="2286000"/>
            <a:ext cx="307975" cy="304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7239000" y="2286000"/>
            <a:ext cx="609600" cy="304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6705600" y="2286000"/>
            <a:ext cx="1588" cy="9144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 flipH="1">
            <a:off x="5180013" y="2286000"/>
            <a:ext cx="612775" cy="16002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 flipH="1">
            <a:off x="5256213" y="4191000"/>
            <a:ext cx="231775" cy="685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>
            <a:off x="5943600" y="4267200"/>
            <a:ext cx="609600" cy="6096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7" name="Line 13"/>
          <p:cNvSpPr>
            <a:spLocks noChangeShapeType="1"/>
          </p:cNvSpPr>
          <p:nvPr/>
        </p:nvSpPr>
        <p:spPr bwMode="auto">
          <a:xfrm>
            <a:off x="6248400" y="4191000"/>
            <a:ext cx="1676400" cy="685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1524000" y="176213"/>
            <a:ext cx="7010400" cy="1554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>
                <a:solidFill>
                  <a:srgbClr val="0033CC"/>
                </a:solidFill>
              </a:rPr>
              <a:t>ХИМИЧЕСКИЙ  СОСТАВ  КЛЕТКИ</a:t>
            </a:r>
            <a:br>
              <a:rPr lang="ru-RU" sz="2400" b="1">
                <a:solidFill>
                  <a:srgbClr val="0033CC"/>
                </a:solidFill>
              </a:rPr>
            </a:br>
            <a:r>
              <a:rPr lang="ru-RU" sz="2400" b="1">
                <a:solidFill>
                  <a:srgbClr val="0033CC"/>
                </a:solidFill>
              </a:rPr>
              <a:t/>
            </a:r>
            <a:br>
              <a:rPr lang="ru-RU" sz="2400" b="1">
                <a:solidFill>
                  <a:srgbClr val="0033CC"/>
                </a:solidFill>
              </a:rPr>
            </a:br>
            <a:r>
              <a:rPr lang="ru-RU" sz="2400" b="1">
                <a:solidFill>
                  <a:srgbClr val="0033CC"/>
                </a:solidFill>
              </a:rPr>
              <a:t/>
            </a:r>
            <a:br>
              <a:rPr lang="ru-RU" sz="2400" b="1">
                <a:solidFill>
                  <a:srgbClr val="0033CC"/>
                </a:solidFill>
              </a:rPr>
            </a:br>
            <a:endParaRPr lang="ru-RU" sz="2400" b="1">
              <a:solidFill>
                <a:srgbClr val="0033CC"/>
              </a:solidFill>
            </a:endParaRPr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609600" y="1905000"/>
            <a:ext cx="83058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0033CC"/>
                </a:solidFill>
              </a:rPr>
              <a:t>НЕОРГАНИЧЕСКИЕ ВЕЩЕСТВА    ОРГАНИЧЕСКИЕ  ВЕЩЕСТВА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0033CC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0033CC"/>
                </a:solidFill>
              </a:rPr>
              <a:t>ВОДА                                                 ЖИРЫ                                 БЕЛКИ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0033CC"/>
                </a:solidFill>
              </a:rPr>
              <a:t>          МИНЕРАЛЬНЫЕ  СОЛИ                           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0033CC"/>
                </a:solidFill>
              </a:rPr>
              <a:t>                                                                              НУКЛЕИНОВЫЕ  КИСЛОТЫ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0033CC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0033CC"/>
                </a:solidFill>
              </a:rPr>
              <a:t>                                                                   УГЛЕВОДЫ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0033CC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0033CC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0033CC"/>
                </a:solidFill>
              </a:rPr>
              <a:t>                                                               КРАХМАЛ     САХАР   КЛЕТЧАТКА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 flipH="1">
            <a:off x="2894013" y="685800"/>
            <a:ext cx="1069975" cy="11430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5334000" y="685800"/>
            <a:ext cx="685800" cy="11430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 flipH="1">
            <a:off x="836613" y="2286000"/>
            <a:ext cx="384175" cy="304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 flipH="1">
            <a:off x="2132013" y="2286000"/>
            <a:ext cx="79375" cy="685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 flipH="1">
            <a:off x="4875213" y="2286000"/>
            <a:ext cx="307975" cy="304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7239000" y="2286000"/>
            <a:ext cx="609600" cy="304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6705600" y="2286000"/>
            <a:ext cx="1588" cy="9144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 flipH="1">
            <a:off x="5180013" y="2286000"/>
            <a:ext cx="612775" cy="16002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 flipH="1">
            <a:off x="5256213" y="4191000"/>
            <a:ext cx="231775" cy="685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5943600" y="4267200"/>
            <a:ext cx="609600" cy="6096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>
            <a:off x="6248400" y="4191000"/>
            <a:ext cx="1676400" cy="685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800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336666"/>
                </a:solidFill>
              </a:rPr>
              <a:t>ДОМАШНЕЕ  ЗАДАНИЕ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524000" y="1219200"/>
            <a:ext cx="7010400" cy="480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lnSpc>
                <a:spcPct val="80000"/>
              </a:lnSpc>
              <a:spcBef>
                <a:spcPts val="425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700" b="1">
                <a:solidFill>
                  <a:srgbClr val="000000"/>
                </a:solidFill>
              </a:rPr>
              <a:t>Изучите этикетки продуктов питания растительного происхождения и найдите информацию о содержании белков, жиров и углеводов. Выясните, какие продукты наиболее богаты этими веществами. Результаты исследования запишите в тетрадь.</a:t>
            </a:r>
          </a:p>
          <a:p>
            <a:pPr marL="341313" indent="-341313">
              <a:lnSpc>
                <a:spcPct val="80000"/>
              </a:lnSpc>
              <a:spcBef>
                <a:spcPts val="425"/>
              </a:spcBef>
              <a:buClrTx/>
              <a:buSzPct val="70000"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1700" b="1">
              <a:solidFill>
                <a:srgbClr val="000000"/>
              </a:solidFill>
            </a:endParaRPr>
          </a:p>
          <a:p>
            <a:pPr marL="341313" indent="-341313">
              <a:lnSpc>
                <a:spcPct val="80000"/>
              </a:lnSpc>
              <a:spcBef>
                <a:spcPts val="425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700" b="1">
                <a:solidFill>
                  <a:srgbClr val="000000"/>
                </a:solidFill>
              </a:rPr>
              <a:t>Используя ресурсы Интернета или дополнительную литературу, проведите исследование и сделайте краткое сообщение о том, какие масличные растения используют люди в разных странах? (задание для 1 ряда)</a:t>
            </a:r>
          </a:p>
          <a:p>
            <a:pPr marL="341313" indent="-341313">
              <a:lnSpc>
                <a:spcPct val="80000"/>
              </a:lnSpc>
              <a:spcBef>
                <a:spcPts val="425"/>
              </a:spcBef>
              <a:buClrTx/>
              <a:buSzPct val="70000"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1700" b="1">
              <a:solidFill>
                <a:srgbClr val="000000"/>
              </a:solidFill>
            </a:endParaRPr>
          </a:p>
          <a:p>
            <a:pPr marL="341313" indent="-341313">
              <a:lnSpc>
                <a:spcPct val="80000"/>
              </a:lnSpc>
              <a:spcBef>
                <a:spcPts val="425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700" b="1">
                <a:solidFill>
                  <a:srgbClr val="000000"/>
                </a:solidFill>
              </a:rPr>
              <a:t>Используя ресурсы Интернета или дополнительную литературу, проведите исследование и сделайте краткое сообщение о том, какие растения используют люди в разных странах для производства сахара, кроме сахарного тростника и сахарной свеклы? (задание для 2 ряда)</a:t>
            </a:r>
          </a:p>
          <a:p>
            <a:pPr marL="341313" indent="-341313">
              <a:lnSpc>
                <a:spcPct val="80000"/>
              </a:lnSpc>
              <a:spcBef>
                <a:spcPts val="425"/>
              </a:spcBef>
              <a:buClrTx/>
              <a:buSzPct val="70000"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1700" b="1">
              <a:solidFill>
                <a:srgbClr val="000000"/>
              </a:solidFill>
            </a:endParaRPr>
          </a:p>
          <a:p>
            <a:pPr marL="341313" indent="-341313">
              <a:lnSpc>
                <a:spcPct val="80000"/>
              </a:lnSpc>
              <a:spcBef>
                <a:spcPts val="425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700" b="1">
                <a:solidFill>
                  <a:srgbClr val="000000"/>
                </a:solidFill>
              </a:rPr>
              <a:t>Используя ресурсы Интернета или дополнительную литературу подготовьте сообщение об отраслях промышленности, где человек использует различные вещества растительных клеток. (задание для 3 ряда)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1295400" y="174625"/>
            <a:ext cx="7010400" cy="334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>
                <a:solidFill>
                  <a:srgbClr val="000000"/>
                </a:solidFill>
              </a:rPr>
              <a:t>Интернет-источники</a:t>
            </a:r>
          </a:p>
        </p:txBody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0" y="609600"/>
            <a:ext cx="9144000" cy="624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000">
                <a:solidFill>
                  <a:srgbClr val="000000"/>
                </a:solidFill>
              </a:rPr>
              <a:t>Уроки биологии Кирилла и Мефодия. Растения. Бактерии. Грибы. 6 класс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http://images.yandex.ru/yandsearch?p=4&amp;text=%D0%BF%D0%B5%D1%80%D0%B8%D0%BE%D0%B4%D0%B8%D1%87%D0%B5%D1%81%D0%BA%D0%B0%D1%8F%20%D1%81%D0%B8%D1%81%D1%82%D0%B5%D0%BC%D0%B0%20%D1%85%D0%B8%D0%BC%D0%B8%D1%87%D0%B5%D1%81%D0%BA%D0%B8%D1%85%20%D1%8D%D0%BB%</a:t>
            </a:r>
            <a:r>
              <a:rPr lang="en-US" sz="1000">
                <a:solidFill>
                  <a:srgbClr val="006666"/>
                </a:solidFill>
                <a:hlinkClick r:id=""/>
              </a:rPr>
              <a:t>D0%B5%D0%BC%D0%B5%D0%BD%D1%82%D0%BE%D0%B2&amp;pos=136&amp;uinfo=sw-1316-sh-655-fw-1091-fh-449-pd-1&amp;rpt=simage&amp;img_url=http%3A%2F%2F5terka.com%2Fimages%2Ffiz10-11reshebnik%2F37303430473d383a_2006-137.jpg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3"/>
              </a:rPr>
              <a:t>http://images.yandex.ru/yandsearch?p=3&amp;text=%D0%B3%D1%80%D0%BE%D0%B7%D0%B0&amp;pos=96&amp;uinfo=sw-1316-sh-655-fw-1091-fh-449-pd-1&amp;rpt=simage&amp;img_url=http%3A%2F%2Fimg.nr2.ru%2Fpict%2Farts1%2F08%2F01%2F80198.jpg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4"/>
              </a:rPr>
              <a:t>http://images.yandex.ru/yandsearch?p=5&amp;text=%D0%B2%D1%83%D0%BB%D0%BA%D0%B0%D0%BD&amp;pos=153&amp;uinfo=sw-1316-sh-655-fw-1091-fh-449-pd-1&amp;rpt=simage&amp;img_url=http%3A%2F%2Fwww.fondos10.net%2Fwp-content%2Fuploads%2F2009%2F10%2Ffondo-de-pantalla-volcan.jpg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http://images.yandex.ru/yandsearch?p=3&amp;text=%D0%BB%D0%B8%D0%BB%D0%B8%D1%8F%20%D0%B2%D0%BE%D0%B4%D0%BD%D0%B0%D1%8F&amp;pos=94&amp;uinfo=sw-1316-sh-655-fw-1091-fh-449-pd-1&amp;rpt=simage&amp;img_url=http%3A%2F%2Fvitawater.ru%2Faqua%2Fpapers%2Fpict%2Fturma%2Fimg06.jpg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5"/>
              </a:rPr>
              <a:t>http://images.yandex.ru/yandsearch?text=%D0%BE%D1%81%D0%B5%D0%BD%D1%8C&amp;uinfo=sw-1316-sh-655-fw-1091-fh-449-pd-1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images.yandex.ru/yandsearch?p=2&amp;text=%D1%85%D0%B8%D0%BC%D0%B8%D1%87%D0%B5%D1%81%D0%BA%D0%BE%D0%B5%20%D1%81%D0%BE%D0%B5%D0%B4%D0%B8%D0%BD%D0%B5%D0%BD%D0%B8%D0%B5&amp;pos=83&amp;uinfo=sw-1316-sh-655-fw-1091-fh-449-pd-1&amp;rpt=simage&amp;img_url=http%3A%2F%2F900igr.net%2Fdatas%2Fbiologija%2FSostav-kletki%2F0005-005-Element.jpg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http://images.yandex.ru/yandsearch?text=%D0%B2%D0%BE%D0%B4%D0%B0&amp;pos=2&amp;uinfo=sw-1316-sh-655-fw-1091-fh-449-pd-1&amp;rpt=simage&amp;img_url=http%3A%2F%2Fplaneta.moy.su%2F_bl%2F188%2F02931194.jpg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6"/>
              </a:rPr>
              <a:t>http://images.yandex.ru/yandsearch?p=4&amp;text=%D0%B2%D0%BE%D0%B4%D0%B0&amp;pos=124&amp;uinfo=sw-1316-sh-655-fw-1091-fh-449-pd-1&amp;rpt=simage&amp;img_url=http%3A%2F%2Fwww.segodnya.ua%2Fimg%2Fui%2F_42efffd033d5294271b9245ce9dd4ff4.jpg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7"/>
              </a:rPr>
              <a:t>http://images.yandex.ru/yandsearch?text=%D0%BA%D0%B0%D0%BF%D1%83%D1%81%D1%82%D0%B0&amp;pos=11&amp;uinfo=sw-1316-sh-655-fw-1091-fh-449-pd-1&amp;rpt=simage&amp;img_url=http%3A%2F%2Fwww.supersadovnik.ru%2Fsite_images%2F00000004%2F00029975.jpg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images.yandex.ru/yandsearch?p=13&amp;text=%D0%BE%D0%BF%D1%8B%D1%82%D1%8B%20%D0%BF%D0%BE%20%D0%B1%D0%B8%D0%BE%D0%BB%D0%BE%D0%B3%D0%B8%D0%B8%20%D1%85%D0%B8%D0%BC%D0%B8%D1%87%D0%B5%D1%81%D0%BA%D0%B8%D0%B9%20%D1%81%D0%BE%D1%81%D1%82%D0%B0%D0%B2%20%D0%BA%D0%BB%D0%B5%D1%82%D0%BE%D0%BA&amp;pos=418&amp;uinfo=sw-1316-sh-655-fw-1091-fh-449-pd-1&amp;rpt=simage&amp;img_url=http%3A%2F%2Fbio.1september.ru%2F2008%2F06%2F9.gif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http://images.yandex.ru/yandsearch?text=%D0%BB%D0%B0%D0%BC%D0%B8%D0%BD%D0%B0%D1%80%D0%B8%D1%8F&amp;pos=1&amp;uinfo=sw-1316-sh-655-fw-1091-fh-449-pd-1&amp;rpt=simage&amp;img_url=http%3A%2F%2Fimg0.liveinternet.ru%2Fimages%2Fattach%2Fc%2F3%2F77%2F637%2F77637312_laminariya1.jpg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8"/>
              </a:rPr>
              <a:t>http://images.yandex.ru/yandsearch?text=%D1%85%D0%B2%D0%BE%D1%89&amp;uinfo=sw-1316-sh-655-fw-1091-fh-449-pd-1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images.yandex.ru/yandsearch?text=%D0%BA%D1%83%D1%80%D0%B8%D0%BD%D0%B0%D1%8F%20%D1%81%D0%BB%D0%B5%D0%BF%D0%BE%D1%82%D0%B0%20%D1%80%D0%B0%D1%81%D1%82%D0%B5%D0%BD%D0%B8%D0%B5&amp;pos=1&amp;uinfo=sw-1316-sh-655-fw-1091-fh-449-pd-1&amp;rpt=simage&amp;img_url=http%3A%2F%2Fimg1.liveinternet.ru%2Fimages%2Fattach%2Fc%2F8</a:t>
            </a:r>
            <a:r>
              <a:rPr lang="en-US" sz="1000">
                <a:solidFill>
                  <a:srgbClr val="006666"/>
                </a:solidFill>
                <a:hlinkClick r:id=""/>
              </a:rPr>
              <a:t>%2F100%2F981%2F100981979_0_85854_2337b43f_XL.jpg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304800" y="228600"/>
            <a:ext cx="8610600" cy="6324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3"/>
              </a:rPr>
              <a:t>http://images.yandex.ru/yandsearch?text=%D1%81%D0%B0%D1%85%D0%B0%D1%80&amp;uinfo=sw-1316-sh-655-fw-1091-fh-449-pd-1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http://images.yandex.ru/yandsearch?text=%D0%BA%D0%B0%D1%80%D1%82%D0%BE%D1%84%D0%B5%D0%BB%D1%8C&amp;pos=11&amp;uinfo=sw-1316-sh-655-fw-1091-fh-449-pd-1&amp;rpt=simage&amp;img_url=http%3A%2F%2Fimg1.liveinternet.ru%2Fimages%2Fattach%2Fc%2F2%2F73%2F551%2F73551763_6.jpg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4"/>
              </a:rPr>
              <a:t>http://images.yandex.ru/yandsearch?text=%D1%82%D1%8B%D0%BA%D0%B2%D0%B0&amp;uinfo=sw-1316-sh-655-fw-1091-fh-449-pd-1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5"/>
              </a:rPr>
              <a:t>http://images.yandex.ru/yandsearch?text=%D0%B2%D0%B8%D0%BD%D0%BE%D0%B3%D1%80%D0%B0%D0%B4&amp;uinfo=sw-1316-sh-655-fw-1091-fh-449-pd-1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6"/>
              </a:rPr>
              <a:t>http://images.yandex.ru/yandsearch?text=%D1%87%D0%B5%D1%80%D0%B5%D1%88%D0%BD%D1%8F&amp;uinfo=sw-1316-sh-655-fw-1091-fh-449-pd-1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7"/>
              </a:rPr>
              <a:t>http://images.yandex.ru/yandsearch?text=%D0%BA%D1%80%D0%B0%D1%85%D0%BC%D0%B0%D0%BB&amp;uinfo=sw-1316-sh-655-fw-1091-fh-449-pd-1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http://images.yandex.ru/yandsearch?p=1&amp;text=%D0%BB%D0%B0%D0%B1%D0%BE%D1%80%D0%B0%D1%82%D0%BE%D1%80%D0%BD%D1%8B%D0%B5%20%D0%B2%D0%B5%D1%81%D1%8B%20%D1%81%20%D1%80%D0%B0%D0%B7%D0%BD%D0%BE%D0%B2%D0%B5%D1%81%D0%B0%D0%BC%D0%B8&amp;pos=46&amp;uinfo=sw-1316-sh-655-fw-1091-fh-449</a:t>
            </a:r>
            <a:r>
              <a:rPr lang="ru-RU" sz="1000">
                <a:solidFill>
                  <a:srgbClr val="000000"/>
                </a:solidFill>
              </a:rPr>
              <a:t> </a:t>
            </a:r>
            <a:r>
              <a:rPr lang="en-US" sz="1000">
                <a:solidFill>
                  <a:srgbClr val="006666"/>
                </a:solidFill>
                <a:hlinkClick r:id="rId8"/>
              </a:rPr>
              <a:t>pd1&amp;rpt=simage&amp;img_url=http%3A%2F%2Fwww.reactiv.ru%2Ffiles%2Fcontents%2F209058.jpg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http://images.yandex.ru/yandsearch?text=%D1%86%D0%B5%D0%BB%D0%BB%D1%8E%D0%BB%D0%BE%D0%B7%D0%B0&amp;uinfo=sw-1316-sh-655-fw-1091-fh-449-pd-1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9"/>
              </a:rPr>
              <a:t>http://images.yandex.ru/yandsearch?text=%D0%BA%D0%B5%D0%B4%D1%80%D0%BE%D0%B2%D0%BE%D0%B5%20%D0%BC%D0%B0%D1%81%D0%BB%D0%BE&amp;uinfo=sw-1316-sh-655-fw-1091-fh-449-pd-1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10"/>
              </a:rPr>
              <a:t>http://images.yandex.ru/yandsearch?text=%D0%BE%D0%BB%D0%B8%D0%B2%D0%BA%D0%BE%D0%B2%D0%BE%D0%B5%20%D0%BC%D0%B0%D1%81%D0%BB%D0%BE&amp;uinfo=sw-1316-sh-655-fw-1091-fh-449-pd-1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11"/>
              </a:rPr>
              <a:t>http://images.yandex.ru/yandsearch?text=%D0%BE%D0%B1%D0%BB%D0%B5%D0%BF%D0%B8%D1%85%D0%BE%D0%B2%D0%BE%D0%B5%20%D0%BC%D0%B0%D1%81%D0%BB%D0%BE&amp;uinfo=sw-1316-sh-655-fw-1091-fh-449-pd-1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12"/>
              </a:rPr>
              <a:t>http://images.yandex.ru/yandsearch?text=%D1%81%D0%BB%D0%B8%D0%B2%D0%BE%D1%87%D0%BD%D0%BE%D0%B5%20%D0%BC%D0%B0%D1%81%D0%BB%D0%BE&amp;uinfo=sw-1316-sh-655-fw-1091-fh-449-pd-1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6666"/>
                </a:solidFill>
                <a:hlinkClick r:id="rId13"/>
              </a:rPr>
              <a:t>http://images.yandex.ru/yandsearch?text=%D0%BF%D0%BE%D0%B4%D1%81%D0%BE%D0%BB%D0%BD%D0%B5%D1%87%D0%BD%D0%B8%D0%BA&amp;uinfo=sw-1316-sh-655-fw-1091-fh-449-pd-1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http://images.yandex.ru/yandsearch?text=%D0%B1%D0%B5%D0%BB%D0%BE%D0%BA%20%D0%B2%20%D0%BF%D1%80%D0%BE%D0%B4%D1%83%D0%BA%D1%82%D0%B0%D1%85&amp;uinfo=sw-1316-sh-655-fw-1091-fh-449-pd-1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http://images.yandex.ru/yandsearch?text=%D0%BA%D1%80%D1%83%D0%BF%D1%8B&amp;uinfo=sw-1316-sh-655-fw-1091-fh-449-pd-1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images.yandex.ru/yandsearch?text=%D0%BD%D1%83%D0%BA%D0%BB%D0%B5%D0%B8%D0%BD%D0%BE%D0%B2%D1%8B%D0%B5%20%D0%BA%D0%B8%D1%81%D0%BB%D0%BE%D1%82%D1%8B%20%D0%BA%D0%B0%D1%80%D1%82%D0%B8%D0%BD%D0%BA%D0%B8&amp;pos=18&amp;uinfo=sw-1316-sh-655-fw-1091-fh-449-pd-1&amp;rpt=simage&amp;img_url=http%3A%2F%2Fwww.hyscience.com%2Ftopoisomerase%2520enzyme.jpg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http://nsportal.ru/shkola/biologiya/library/konspekt-uroka-khimicheskii-sostav-kletki-5-6-klass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>
                <a:solidFill>
                  <a:srgbClr val="000000"/>
                </a:solidFill>
              </a:rPr>
              <a:t>http://nsportal.ru/shkola/biologiya/library/prezentatsii-k-glave-1-kletkapo-programme-vvpasechnika-liniya-zhizni-vsego-</a:t>
            </a:r>
          </a:p>
          <a:p>
            <a:pPr marL="341313" indent="-341313">
              <a:spcBef>
                <a:spcPts val="250"/>
              </a:spcBef>
              <a:buClr>
                <a:srgbClr val="336666"/>
              </a:buClr>
              <a:buSzPct val="7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10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555776" y="-52387"/>
            <a:ext cx="5977037" cy="103311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1218396"/>
              </p:ext>
            </p:extLst>
          </p:nvPr>
        </p:nvGraphicFramePr>
        <p:xfrm>
          <a:off x="395536" y="188640"/>
          <a:ext cx="8640960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397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email">
            <a:lum bright="-12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65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84984"/>
            <a:ext cx="8494713" cy="2483991"/>
          </a:xfrm>
        </p:spPr>
        <p:txBody>
          <a:bodyPr/>
          <a:lstStyle/>
          <a:p>
            <a:pPr algn="ctr"/>
            <a:r>
              <a:rPr lang="ru-RU" dirty="0" smtClean="0"/>
              <a:t>Биологический эксперимент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9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НАЛИЧИЕ   ВОДЫ</a:t>
            </a:r>
          </a:p>
        </p:txBody>
      </p:sp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457200" y="1752600"/>
            <a:ext cx="3636963" cy="4722813"/>
            <a:chOff x="288" y="1104"/>
            <a:chExt cx="2291" cy="2975"/>
          </a:xfrm>
        </p:grpSpPr>
        <p:pic>
          <p:nvPicPr>
            <p:cNvPr id="14339" name="Picture 3"/>
            <p:cNvPicPr>
              <a:picLocks noChangeAspect="1" noChangeArrowheads="1"/>
            </p:cNvPicPr>
            <p:nvPr/>
          </p:nvPicPr>
          <p:blipFill>
            <a:blip r:embed="rId3"/>
            <a:srcRect r="50729"/>
            <a:stretch>
              <a:fillRect/>
            </a:stretch>
          </p:blipFill>
          <p:spPr bwMode="auto">
            <a:xfrm>
              <a:off x="288" y="1104"/>
              <a:ext cx="2291" cy="29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340" name="Text Box 4"/>
            <p:cNvSpPr txBox="1">
              <a:spLocks noChangeArrowheads="1"/>
            </p:cNvSpPr>
            <p:nvPr/>
          </p:nvSpPr>
          <p:spPr bwMode="auto">
            <a:xfrm>
              <a:off x="288" y="1104"/>
              <a:ext cx="2291" cy="29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341" name="Group 5"/>
          <p:cNvGrpSpPr>
            <a:grpSpLocks/>
          </p:cNvGrpSpPr>
          <p:nvPr/>
        </p:nvGrpSpPr>
        <p:grpSpPr bwMode="auto">
          <a:xfrm>
            <a:off x="4648200" y="3735388"/>
            <a:ext cx="4341813" cy="2884487"/>
            <a:chOff x="2928" y="2353"/>
            <a:chExt cx="2735" cy="1817"/>
          </a:xfrm>
        </p:grpSpPr>
        <p:pic>
          <p:nvPicPr>
            <p:cNvPr id="14342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2353"/>
              <a:ext cx="2735" cy="18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343" name="Text Box 7"/>
            <p:cNvSpPr txBox="1">
              <a:spLocks noChangeArrowheads="1"/>
            </p:cNvSpPr>
            <p:nvPr/>
          </p:nvSpPr>
          <p:spPr bwMode="auto">
            <a:xfrm>
              <a:off x="2928" y="2353"/>
              <a:ext cx="2735" cy="18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304800" y="152400"/>
            <a:ext cx="7010400" cy="1028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ВОДА</a:t>
            </a:r>
          </a:p>
        </p:txBody>
      </p:sp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2590800"/>
            <a:ext cx="5103813" cy="3827463"/>
            <a:chOff x="0" y="1632"/>
            <a:chExt cx="3215" cy="2411"/>
          </a:xfrm>
        </p:grpSpPr>
        <p:pic>
          <p:nvPicPr>
            <p:cNvPr id="13315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32"/>
              <a:ext cx="3215" cy="24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3316" name="Text Box 4"/>
            <p:cNvSpPr txBox="1">
              <a:spLocks noChangeArrowheads="1"/>
            </p:cNvSpPr>
            <p:nvPr/>
          </p:nvSpPr>
          <p:spPr bwMode="auto">
            <a:xfrm>
              <a:off x="0" y="1632"/>
              <a:ext cx="3215" cy="24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953000" y="1143000"/>
            <a:ext cx="4191000" cy="381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Самое распространенное в живых организмах соединение.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В молодом организме – 80 % от массы тела.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В клетках старого организма – 60 %.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В головном мозге – 85 %.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В клетках эмали зубов – 10-15 %.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952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                          ВОДА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5105400" y="1905000"/>
            <a:ext cx="34290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Участвует в обмене веществ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Входит в состав цитоплазмы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Составляет основу клеточного сока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Придает упругость клетке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Определяет форму клетки</a:t>
            </a:r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0" y="0"/>
            <a:ext cx="4570413" cy="6856413"/>
            <a:chOff x="0" y="0"/>
            <a:chExt cx="2879" cy="4319"/>
          </a:xfrm>
        </p:grpSpPr>
        <p:pic>
          <p:nvPicPr>
            <p:cNvPr id="15364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2879" cy="43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5365" name="Text Box 5"/>
            <p:cNvSpPr txBox="1">
              <a:spLocks noChangeArrowheads="1"/>
            </p:cNvSpPr>
            <p:nvPr/>
          </p:nvSpPr>
          <p:spPr bwMode="auto">
            <a:xfrm>
              <a:off x="0" y="0"/>
              <a:ext cx="2879" cy="43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1"/>
          <p:cNvGrpSpPr>
            <a:grpSpLocks/>
          </p:cNvGrpSpPr>
          <p:nvPr/>
        </p:nvGrpSpPr>
        <p:grpSpPr bwMode="auto">
          <a:xfrm>
            <a:off x="0" y="0"/>
            <a:ext cx="3194050" cy="3579813"/>
            <a:chOff x="0" y="0"/>
            <a:chExt cx="2012" cy="2255"/>
          </a:xfrm>
        </p:grpSpPr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3"/>
            <a:srcRect l="46306" t="6000"/>
            <a:stretch>
              <a:fillRect/>
            </a:stretch>
          </p:blipFill>
          <p:spPr bwMode="auto">
            <a:xfrm>
              <a:off x="0" y="0"/>
              <a:ext cx="2012" cy="2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7411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2012" cy="2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 l="4126" t="58072" r="50729"/>
          <a:stretch>
            <a:fillRect/>
          </a:stretch>
        </p:blipFill>
        <p:spPr bwMode="auto">
          <a:xfrm>
            <a:off x="0" y="1905000"/>
            <a:ext cx="3333750" cy="198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17413" name="Group 5"/>
          <p:cNvGrpSpPr>
            <a:grpSpLocks/>
          </p:cNvGrpSpPr>
          <p:nvPr/>
        </p:nvGrpSpPr>
        <p:grpSpPr bwMode="auto">
          <a:xfrm>
            <a:off x="5715000" y="228600"/>
            <a:ext cx="2805113" cy="3579813"/>
            <a:chOff x="3600" y="144"/>
            <a:chExt cx="1767" cy="2255"/>
          </a:xfrm>
        </p:grpSpPr>
        <p:pic>
          <p:nvPicPr>
            <p:cNvPr id="17414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00" y="144"/>
              <a:ext cx="1767" cy="2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3600" y="144"/>
              <a:ext cx="1767" cy="2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416" name="Group 8"/>
          <p:cNvGrpSpPr>
            <a:grpSpLocks/>
          </p:cNvGrpSpPr>
          <p:nvPr/>
        </p:nvGrpSpPr>
        <p:grpSpPr bwMode="auto">
          <a:xfrm>
            <a:off x="609600" y="3810000"/>
            <a:ext cx="3808413" cy="2860675"/>
            <a:chOff x="384" y="2400"/>
            <a:chExt cx="2399" cy="1802"/>
          </a:xfrm>
        </p:grpSpPr>
        <p:pic>
          <p:nvPicPr>
            <p:cNvPr id="17417" name="Picture 9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2400"/>
              <a:ext cx="2399" cy="180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7418" name="Text Box 10"/>
            <p:cNvSpPr txBox="1">
              <a:spLocks noChangeArrowheads="1"/>
            </p:cNvSpPr>
            <p:nvPr/>
          </p:nvSpPr>
          <p:spPr bwMode="auto">
            <a:xfrm>
              <a:off x="384" y="2400"/>
              <a:ext cx="2399" cy="180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419" name="Group 11"/>
          <p:cNvGrpSpPr>
            <a:grpSpLocks/>
          </p:cNvGrpSpPr>
          <p:nvPr/>
        </p:nvGrpSpPr>
        <p:grpSpPr bwMode="auto">
          <a:xfrm>
            <a:off x="5334000" y="4030663"/>
            <a:ext cx="3808413" cy="2825750"/>
            <a:chOff x="3360" y="2539"/>
            <a:chExt cx="2399" cy="1780"/>
          </a:xfrm>
        </p:grpSpPr>
        <p:pic>
          <p:nvPicPr>
            <p:cNvPr id="17420" name="Picture 1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967" t="7692" r="4967" b="3850"/>
            <a:stretch>
              <a:fillRect/>
            </a:stretch>
          </p:blipFill>
          <p:spPr bwMode="auto">
            <a:xfrm>
              <a:off x="3360" y="2539"/>
              <a:ext cx="2399" cy="178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3360" y="2539"/>
              <a:ext cx="2399" cy="178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2115</TotalTime>
  <Words>825</Words>
  <Application>Microsoft Office PowerPoint</Application>
  <PresentationFormat>Экран (4:3)</PresentationFormat>
  <Paragraphs>202</Paragraphs>
  <Slides>28</Slides>
  <Notes>25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Тема Office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Биологический эксперимент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Компьютер</dc:creator>
  <cp:lastModifiedBy>User</cp:lastModifiedBy>
  <cp:revision>51</cp:revision>
  <cp:lastPrinted>1601-01-01T00:00:00Z</cp:lastPrinted>
  <dcterms:created xsi:type="dcterms:W3CDTF">2012-10-13T12:37:57Z</dcterms:created>
  <dcterms:modified xsi:type="dcterms:W3CDTF">2019-04-25T18:37:08Z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