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3.xml" ContentType="application/vnd.openxmlformats-officedocument.theme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5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theme/theme6.xml" ContentType="application/vnd.openxmlformats-officedocument.theme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5" r:id="rId3"/>
    <p:sldMasterId id="2147483690" r:id="rId4"/>
    <p:sldMasterId id="2147483705" r:id="rId5"/>
    <p:sldMasterId id="2147483720" r:id="rId6"/>
    <p:sldMasterId id="2147483735" r:id="rId7"/>
  </p:sldMasterIdLst>
  <p:notesMasterIdLst>
    <p:notesMasterId r:id="rId34"/>
  </p:notesMasterIdLst>
  <p:sldIdLst>
    <p:sldId id="256" r:id="rId8"/>
    <p:sldId id="287" r:id="rId9"/>
    <p:sldId id="258" r:id="rId10"/>
    <p:sldId id="269" r:id="rId11"/>
    <p:sldId id="259" r:id="rId12"/>
    <p:sldId id="260" r:id="rId13"/>
    <p:sldId id="262" r:id="rId14"/>
    <p:sldId id="261" r:id="rId15"/>
    <p:sldId id="263" r:id="rId16"/>
    <p:sldId id="275" r:id="rId17"/>
    <p:sldId id="280" r:id="rId18"/>
    <p:sldId id="281" r:id="rId19"/>
    <p:sldId id="282" r:id="rId20"/>
    <p:sldId id="274" r:id="rId21"/>
    <p:sldId id="266" r:id="rId22"/>
    <p:sldId id="271" r:id="rId23"/>
    <p:sldId id="272" r:id="rId24"/>
    <p:sldId id="267" r:id="rId25"/>
    <p:sldId id="268" r:id="rId26"/>
    <p:sldId id="283" r:id="rId27"/>
    <p:sldId id="265" r:id="rId28"/>
    <p:sldId id="285" r:id="rId29"/>
    <p:sldId id="278" r:id="rId30"/>
    <p:sldId id="284" r:id="rId31"/>
    <p:sldId id="288" r:id="rId32"/>
    <p:sldId id="276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40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70" d="100"/>
        <a:sy n="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slide" Target="slides/slide19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34" Type="http://schemas.openxmlformats.org/officeDocument/2006/relationships/notesMaster" Target="notesMasters/notes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slide" Target="slides/slide18.xml"/><Relationship Id="rId33" Type="http://schemas.openxmlformats.org/officeDocument/2006/relationships/slide" Target="slides/slide26.xml"/><Relationship Id="rId38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slide" Target="slides/slide17.xml"/><Relationship Id="rId32" Type="http://schemas.openxmlformats.org/officeDocument/2006/relationships/slide" Target="slides/slide25.xml"/><Relationship Id="rId37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slide" Target="slides/slide16.xml"/><Relationship Id="rId28" Type="http://schemas.openxmlformats.org/officeDocument/2006/relationships/slide" Target="slides/slide21.xml"/><Relationship Id="rId36" Type="http://schemas.openxmlformats.org/officeDocument/2006/relationships/viewProps" Target="viewProps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31" Type="http://schemas.openxmlformats.org/officeDocument/2006/relationships/slide" Target="slides/slide2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slide" Target="slides/slide15.xml"/><Relationship Id="rId27" Type="http://schemas.openxmlformats.org/officeDocument/2006/relationships/slide" Target="slides/slide20.xml"/><Relationship Id="rId30" Type="http://schemas.openxmlformats.org/officeDocument/2006/relationships/slide" Target="slides/slide23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0889AB-FD0E-405D-8D1C-8C3FB135E125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80EEB3-EA05-4F18-AD86-16A825BFF16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07805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0EEB3-EA05-4F18-AD86-16A825BFF16C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3956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FC43-C3FB-44F8-A9A3-95683E1C9722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6A933-52FE-4516-BA47-AD85EF020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81051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FC43-C3FB-44F8-A9A3-95683E1C9722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6A933-52FE-4516-BA47-AD85EF020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35685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FC43-C3FB-44F8-A9A3-95683E1C9722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6A933-52FE-4516-BA47-AD85EF020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112373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79248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ru-RU" altLang="en-US" noProof="0" smtClean="0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ru-RU" altLang="en-US" noProof="0" smtClean="0"/>
              <a:t>Образец подзаголовка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E831E76-051A-4813-88AF-94096C551B1F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6950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5B4E2-66B7-4475-8BD2-B5732B321807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88000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2277B-8267-4433-9822-F8C1C1E8D866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96688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15742-18E4-49E4-A7BB-B27728FA1F84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85983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BE22A-10B2-4A6B-BCDE-E2821A857677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373533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ECBE6-CED3-4F07-8688-80514D3A391B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60411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FBB68-DDC9-4A38-A7B2-65C8EC5A64C8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81548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6AB47-6EB2-421E-B718-BEE2A9CF9D5E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022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FC43-C3FB-44F8-A9A3-95683E1C9722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6A933-52FE-4516-BA47-AD85EF020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23083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F87F1-D32A-4B0A-BF72-E1BA0115504B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0889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0707C-3F8C-4046-975E-3B961B3AF3C3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174801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21D60-B640-4C34-BCBB-1CE5D479B05B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14667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FF4A0-94CD-4667-B82A-786C7693C37E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18623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24B2A-3A94-439F-8E8A-AA9CAB5A94F9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02312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BE714-2C79-42EA-BD23-E287F4D0CA99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24750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79248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ru-RU" altLang="en-US" noProof="0" smtClean="0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ru-RU" altLang="en-US" noProof="0" smtClean="0"/>
              <a:t>Образец подзаголовка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E831E76-051A-4813-88AF-94096C551B1F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8109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5B4E2-66B7-4475-8BD2-B5732B321807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8030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2277B-8267-4433-9822-F8C1C1E8D866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70230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15742-18E4-49E4-A7BB-B27728FA1F84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13397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FC43-C3FB-44F8-A9A3-95683E1C9722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6A933-52FE-4516-BA47-AD85EF020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873342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BE22A-10B2-4A6B-BCDE-E2821A857677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72631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ECBE6-CED3-4F07-8688-80514D3A391B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061573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FBB68-DDC9-4A38-A7B2-65C8EC5A64C8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9850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6AB47-6EB2-421E-B718-BEE2A9CF9D5E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05257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F87F1-D32A-4B0A-BF72-E1BA0115504B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727115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0707C-3F8C-4046-975E-3B961B3AF3C3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48360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21D60-B640-4C34-BCBB-1CE5D479B05B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532899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FF4A0-94CD-4667-B82A-786C7693C37E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3844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24B2A-3A94-439F-8E8A-AA9CAB5A94F9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279602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BE714-2C79-42EA-BD23-E287F4D0CA99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7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FC43-C3FB-44F8-A9A3-95683E1C9722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6A933-52FE-4516-BA47-AD85EF020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602796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79248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ru-RU" altLang="en-US" noProof="0" smtClean="0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ru-RU" altLang="en-US" noProof="0" smtClean="0"/>
              <a:t>Образец подзаголовка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E831E76-051A-4813-88AF-94096C551B1F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69485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5B4E2-66B7-4475-8BD2-B5732B321807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617696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2277B-8267-4433-9822-F8C1C1E8D866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15717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15742-18E4-49E4-A7BB-B27728FA1F84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7657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BE22A-10B2-4A6B-BCDE-E2821A857677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4278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ECBE6-CED3-4F07-8688-80514D3A391B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421229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FBB68-DDC9-4A38-A7B2-65C8EC5A64C8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385086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6AB47-6EB2-421E-B718-BEE2A9CF9D5E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46083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F87F1-D32A-4B0A-BF72-E1BA0115504B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65933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0707C-3F8C-4046-975E-3B961B3AF3C3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0262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FC43-C3FB-44F8-A9A3-95683E1C9722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6A933-52FE-4516-BA47-AD85EF020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863825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21D60-B640-4C34-BCBB-1CE5D479B05B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6833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FF4A0-94CD-4667-B82A-786C7693C37E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45294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24B2A-3A94-439F-8E8A-AA9CAB5A94F9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403954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BE714-2C79-42EA-BD23-E287F4D0CA99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917208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79248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ru-RU" altLang="en-US" noProof="0" smtClean="0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ru-RU" altLang="en-US" noProof="0" smtClean="0"/>
              <a:t>Образец подзаголовка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E831E76-051A-4813-88AF-94096C551B1F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02066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5B4E2-66B7-4475-8BD2-B5732B321807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861119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2277B-8267-4433-9822-F8C1C1E8D866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325486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15742-18E4-49E4-A7BB-B27728FA1F84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93016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BE22A-10B2-4A6B-BCDE-E2821A857677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17484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ECBE6-CED3-4F07-8688-80514D3A391B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85212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FC43-C3FB-44F8-A9A3-95683E1C9722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6A933-52FE-4516-BA47-AD85EF020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745297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FBB68-DDC9-4A38-A7B2-65C8EC5A64C8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953136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6AB47-6EB2-421E-B718-BEE2A9CF9D5E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237881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F87F1-D32A-4B0A-BF72-E1BA0115504B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406283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0707C-3F8C-4046-975E-3B961B3AF3C3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37652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21D60-B640-4C34-BCBB-1CE5D479B05B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634846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FF4A0-94CD-4667-B82A-786C7693C37E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674719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24B2A-3A94-439F-8E8A-AA9CAB5A94F9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3911356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BE714-2C79-42EA-BD23-E287F4D0CA99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312853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79248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ru-RU" altLang="en-US" noProof="0" smtClean="0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ru-RU" altLang="en-US" noProof="0" smtClean="0"/>
              <a:t>Образец подзаголовка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E831E76-051A-4813-88AF-94096C551B1F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2516899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5B4E2-66B7-4475-8BD2-B5732B321807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34003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FC43-C3FB-44F8-A9A3-95683E1C9722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6A933-52FE-4516-BA47-AD85EF020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5251029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2277B-8267-4433-9822-F8C1C1E8D866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229695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15742-18E4-49E4-A7BB-B27728FA1F84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026975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BE22A-10B2-4A6B-BCDE-E2821A857677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061181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ECBE6-CED3-4F07-8688-80514D3A391B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4234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FBB68-DDC9-4A38-A7B2-65C8EC5A64C8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54686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6AB47-6EB2-421E-B718-BEE2A9CF9D5E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189843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F87F1-D32A-4B0A-BF72-E1BA0115504B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970370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0707C-3F8C-4046-975E-3B961B3AF3C3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8018962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21D60-B640-4C34-BCBB-1CE5D479B05B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121081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FF4A0-94CD-4667-B82A-786C7693C37E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000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FC43-C3FB-44F8-A9A3-95683E1C9722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6A933-52FE-4516-BA47-AD85EF020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0845875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24B2A-3A94-439F-8E8A-AA9CAB5A94F9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965857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BE714-2C79-42EA-BD23-E287F4D0CA99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17794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>
              <a:gd name="T0" fmla="*/ 0 w 1000"/>
              <a:gd name="T1" fmla="*/ 914400 h 1000"/>
              <a:gd name="T2" fmla="*/ 0 w 1000"/>
              <a:gd name="T3" fmla="*/ 0 h 1000"/>
              <a:gd name="T4" fmla="*/ 79248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pPr lvl="0"/>
            <a:r>
              <a:rPr lang="ru-RU" altLang="en-US" noProof="0" smtClean="0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pPr lvl="0"/>
            <a:r>
              <a:rPr lang="ru-RU" altLang="en-US" noProof="0" smtClean="0"/>
              <a:t>Образец подзаголовка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3638"/>
            <a:ext cx="2895600" cy="457200"/>
          </a:xfrm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6E831E76-051A-4813-88AF-94096C551B1F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674867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95B4E2-66B7-4475-8BD2-B5732B321807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42796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2277B-8267-4433-9822-F8C1C1E8D866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545131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F15742-18E4-49E4-A7BB-B27728FA1F84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125926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BE22A-10B2-4A6B-BCDE-E2821A857677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601461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EECBE6-CED3-4F07-8688-80514D3A391B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86377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8FBB68-DDC9-4A38-A7B2-65C8EC5A64C8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2599431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56AB47-6EB2-421E-B718-BEE2A9CF9D5E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2276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E2FC43-C3FB-44F8-A9A3-95683E1C9722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66A933-52FE-4516-BA47-AD85EF020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510366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F87F1-D32A-4B0A-BF72-E1BA0115504B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781491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F0707C-3F8C-4046-975E-3B961B3AF3C3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2689122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B521D60-B640-4C34-BCBB-1CE5D479B05B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7072787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FF4A0-94CD-4667-B82A-786C7693C37E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412740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41763"/>
            <a:ext cx="8229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424B2A-3A94-439F-8E8A-AA9CAB5A94F9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598229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398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9BE714-2C79-42EA-BD23-E287F4D0CA99}" type="slidenum">
              <a:rPr lang="ru-RU" alt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793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13" Type="http://schemas.openxmlformats.org/officeDocument/2006/relationships/slideLayout" Target="../slideLayouts/slideLayout38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slideLayout" Target="../slideLayouts/slideLayout37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5" Type="http://schemas.openxmlformats.org/officeDocument/2006/relationships/theme" Target="../theme/theme3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Relationship Id="rId14" Type="http://schemas.openxmlformats.org/officeDocument/2006/relationships/slideLayout" Target="../slideLayouts/slideLayout3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2.xml"/><Relationship Id="rId7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51.xml"/><Relationship Id="rId2" Type="http://schemas.openxmlformats.org/officeDocument/2006/relationships/slideLayout" Target="../slideLayouts/slideLayout41.xml"/><Relationship Id="rId1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4.xml"/><Relationship Id="rId15" Type="http://schemas.openxmlformats.org/officeDocument/2006/relationships/theme" Target="../theme/theme4.xml"/><Relationship Id="rId10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8.xml"/><Relationship Id="rId14" Type="http://schemas.openxmlformats.org/officeDocument/2006/relationships/slideLayout" Target="../slideLayouts/slideLayout53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slideLayout" Target="../slideLayouts/slideLayout66.xml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slideLayout" Target="../slideLayouts/slideLayout65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5" Type="http://schemas.openxmlformats.org/officeDocument/2006/relationships/theme" Target="../theme/theme5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Relationship Id="rId14" Type="http://schemas.openxmlformats.org/officeDocument/2006/relationships/slideLayout" Target="../slideLayouts/slideLayout6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5" Type="http://schemas.openxmlformats.org/officeDocument/2006/relationships/theme" Target="../theme/theme6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slideLayout" Target="../slideLayouts/slideLayout81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9.xml"/><Relationship Id="rId13" Type="http://schemas.openxmlformats.org/officeDocument/2006/relationships/slideLayout" Target="../slideLayouts/slideLayout94.xml"/><Relationship Id="rId3" Type="http://schemas.openxmlformats.org/officeDocument/2006/relationships/slideLayout" Target="../slideLayouts/slideLayout84.xml"/><Relationship Id="rId7" Type="http://schemas.openxmlformats.org/officeDocument/2006/relationships/slideLayout" Target="../slideLayouts/slideLayout88.xml"/><Relationship Id="rId12" Type="http://schemas.openxmlformats.org/officeDocument/2006/relationships/slideLayout" Target="../slideLayouts/slideLayout93.xml"/><Relationship Id="rId2" Type="http://schemas.openxmlformats.org/officeDocument/2006/relationships/slideLayout" Target="../slideLayouts/slideLayout83.xml"/><Relationship Id="rId1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7.xml"/><Relationship Id="rId11" Type="http://schemas.openxmlformats.org/officeDocument/2006/relationships/slideLayout" Target="../slideLayouts/slideLayout92.xml"/><Relationship Id="rId5" Type="http://schemas.openxmlformats.org/officeDocument/2006/relationships/slideLayout" Target="../slideLayouts/slideLayout86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91.xml"/><Relationship Id="rId4" Type="http://schemas.openxmlformats.org/officeDocument/2006/relationships/slideLayout" Target="../slideLayouts/slideLayout85.xml"/><Relationship Id="rId9" Type="http://schemas.openxmlformats.org/officeDocument/2006/relationships/slideLayout" Target="../slideLayouts/slideLayout90.xml"/><Relationship Id="rId14" Type="http://schemas.openxmlformats.org/officeDocument/2006/relationships/slideLayout" Target="../slideLayouts/slideLayout9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E2FC43-C3FB-44F8-A9A3-95683E1C9722}" type="datetimeFigureOut">
              <a:rPr lang="ru-RU" smtClean="0"/>
              <a:t>06.12.2018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66A933-52FE-4516-BA47-AD85EF020C9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76690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AE9D36-C95C-4B70-B232-CA88F192E0C4}" type="slidenum">
              <a:rPr lang="ru-RU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6096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7796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AE9D36-C95C-4B70-B232-CA88F192E0C4}" type="slidenum">
              <a:rPr lang="ru-RU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6096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6839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AE9D36-C95C-4B70-B232-CA88F192E0C4}" type="slidenum">
              <a:rPr lang="ru-RU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6096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85747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  <p:sldLayoutId id="2147483702" r:id="rId12"/>
    <p:sldLayoutId id="2147483703" r:id="rId13"/>
    <p:sldLayoutId id="2147483704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AE9D36-C95C-4B70-B232-CA88F192E0C4}" type="slidenum">
              <a:rPr lang="ru-RU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6096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28474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  <p:sldLayoutId id="2147483717" r:id="rId12"/>
    <p:sldLayoutId id="2147483718" r:id="rId13"/>
    <p:sldLayoutId id="2147483719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AE9D36-C95C-4B70-B232-CA88F192E0C4}" type="slidenum">
              <a:rPr lang="ru-RU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6096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88656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en-US" smtClean="0"/>
              <a:t>Образец текста</a:t>
            </a:r>
          </a:p>
          <a:p>
            <a:pPr lvl="1"/>
            <a:r>
              <a:rPr lang="ru-RU" altLang="en-US" smtClean="0"/>
              <a:t>Второй уровень</a:t>
            </a:r>
          </a:p>
          <a:p>
            <a:pPr lvl="2"/>
            <a:r>
              <a:rPr lang="ru-RU" altLang="en-US" smtClean="0"/>
              <a:t>Третий уровень</a:t>
            </a:r>
          </a:p>
          <a:p>
            <a:pPr lvl="3"/>
            <a:r>
              <a:rPr lang="ru-RU" altLang="en-US" smtClean="0"/>
              <a:t>Четвертый уровень</a:t>
            </a:r>
          </a:p>
          <a:p>
            <a:pPr lvl="4"/>
            <a:r>
              <a:rPr lang="ru-RU" altLang="en-US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 smtClean="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+mj-lt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1AE9D36-C95C-4B70-B232-CA88F192E0C4}" type="slidenum">
              <a:rPr lang="ru-RU" alt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 altLang="en-US">
              <a:solidFill>
                <a:srgbClr val="000000"/>
              </a:solidFill>
            </a:endParaRPr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>
              <a:gd name="T0" fmla="*/ 0 w 1000"/>
              <a:gd name="T1" fmla="*/ 609600 h 1000"/>
              <a:gd name="T2" fmla="*/ 0 w 1000"/>
              <a:gd name="T3" fmla="*/ 0 h 1000"/>
              <a:gd name="T4" fmla="*/ 8229600 w 1000"/>
              <a:gd name="T5" fmla="*/ 0 h 1000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3024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  <p:sldLayoutId id="2147483747" r:id="rId12"/>
    <p:sldLayoutId id="2147483748" r:id="rId13"/>
    <p:sldLayoutId id="2147483749" r:id="rId14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8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8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8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8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Знаки химических элементов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Урок химии 8класс</a:t>
            </a:r>
          </a:p>
          <a:p>
            <a:r>
              <a:rPr lang="ru-RU" dirty="0" smtClean="0"/>
              <a:t>Лябина Наталья Викторовна</a:t>
            </a:r>
          </a:p>
          <a:p>
            <a:r>
              <a:rPr lang="ru-RU" dirty="0" smtClean="0"/>
              <a:t>2018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404664"/>
            <a:ext cx="820038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Государственное бюджетное общеобразовательное учреждение</a:t>
            </a:r>
          </a:p>
          <a:p>
            <a:pPr algn="ctr"/>
            <a:r>
              <a:rPr lang="ru-RU" dirty="0" smtClean="0"/>
              <a:t> средняя общеобразовательная школа с. Новый Сарбай, </a:t>
            </a:r>
            <a:r>
              <a:rPr lang="ru-RU" smtClean="0"/>
              <a:t>муниципального района</a:t>
            </a:r>
          </a:p>
          <a:p>
            <a:pPr algn="ctr"/>
            <a:r>
              <a:rPr lang="ru-RU" smtClean="0"/>
              <a:t> </a:t>
            </a:r>
            <a:r>
              <a:rPr lang="ru-RU" dirty="0" smtClean="0"/>
              <a:t>Кинельский, </a:t>
            </a:r>
            <a:r>
              <a:rPr lang="ru-RU" smtClean="0"/>
              <a:t>Самарской области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069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/>
              <a:t>Укажите положение химического элемента в ПС</a:t>
            </a:r>
            <a:r>
              <a:rPr lang="ru-RU" sz="2400" b="1" dirty="0" smtClean="0"/>
              <a:t>.</a:t>
            </a:r>
          </a:p>
          <a:p>
            <a:pPr algn="ctr"/>
            <a:r>
              <a:rPr lang="ru-RU" sz="2400" b="1" dirty="0" smtClean="0"/>
              <a:t> </a:t>
            </a:r>
            <a:r>
              <a:rPr lang="ru-RU" sz="2400" b="1" dirty="0"/>
              <a:t>Дайте название химическому элементу. (устно) </a:t>
            </a:r>
            <a:endParaRPr lang="ru-RU" sz="2400" b="1" dirty="0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08770452"/>
              </p:ext>
            </p:extLst>
          </p:nvPr>
        </p:nvGraphicFramePr>
        <p:xfrm>
          <a:off x="355616" y="1844824"/>
          <a:ext cx="7992888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5"/>
                <a:gridCol w="2664296"/>
                <a:gridCol w="2232248"/>
                <a:gridCol w="187220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r>
                        <a:rPr lang="ru-RU" baseline="0" dirty="0" smtClean="0"/>
                        <a:t> периода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</a:p>
                    <a:p>
                      <a:r>
                        <a:rPr lang="ru-RU" dirty="0" smtClean="0"/>
                        <a:t>группы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971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00"/>
                </a:solidFill>
              </a:rPr>
              <a:t>Укажите положение химического элемента в ПС</a:t>
            </a:r>
            <a:r>
              <a:rPr lang="ru-RU" sz="2400" b="1" dirty="0" smtClean="0">
                <a:solidFill>
                  <a:srgbClr val="000000"/>
                </a:solidFill>
              </a:rPr>
              <a:t>.</a:t>
            </a:r>
          </a:p>
          <a:p>
            <a:pPr algn="ctr"/>
            <a:r>
              <a:rPr lang="ru-RU" sz="2400" b="1" dirty="0" smtClean="0">
                <a:solidFill>
                  <a:srgbClr val="000000"/>
                </a:solidFill>
              </a:rPr>
              <a:t> </a:t>
            </a:r>
            <a:r>
              <a:rPr lang="ru-RU" sz="2400" b="1" dirty="0">
                <a:solidFill>
                  <a:srgbClr val="000000"/>
                </a:solidFill>
              </a:rPr>
              <a:t>Дайте название химическому элементу. (устно) </a:t>
            </a:r>
            <a:endParaRPr lang="ru-RU" sz="2400" b="1" dirty="0" smtClean="0">
              <a:solidFill>
                <a:srgbClr val="00000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8645697"/>
              </p:ext>
            </p:extLst>
          </p:nvPr>
        </p:nvGraphicFramePr>
        <p:xfrm>
          <a:off x="355616" y="1844824"/>
          <a:ext cx="7992888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5"/>
                <a:gridCol w="2664296"/>
                <a:gridCol w="2232248"/>
                <a:gridCol w="187220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r>
                        <a:rPr lang="ru-RU" baseline="0" dirty="0" smtClean="0"/>
                        <a:t> периода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</a:p>
                    <a:p>
                      <a:r>
                        <a:rPr lang="ru-RU" dirty="0" smtClean="0"/>
                        <a:t>группы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Азот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Алюминий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Водород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Кальций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Берилий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Углерод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Цирконий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Барий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Криптон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2108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00"/>
                </a:solidFill>
              </a:rPr>
              <a:t>Укажите положение химического элемента в ПС</a:t>
            </a:r>
            <a:r>
              <a:rPr lang="ru-RU" sz="2400" b="1" dirty="0" smtClean="0">
                <a:solidFill>
                  <a:srgbClr val="000000"/>
                </a:solidFill>
              </a:rPr>
              <a:t>.</a:t>
            </a:r>
          </a:p>
          <a:p>
            <a:pPr algn="ctr"/>
            <a:r>
              <a:rPr lang="ru-RU" sz="2400" b="1" dirty="0" smtClean="0">
                <a:solidFill>
                  <a:srgbClr val="000000"/>
                </a:solidFill>
              </a:rPr>
              <a:t> </a:t>
            </a:r>
            <a:r>
              <a:rPr lang="ru-RU" sz="2400" b="1" dirty="0">
                <a:solidFill>
                  <a:srgbClr val="000000"/>
                </a:solidFill>
              </a:rPr>
              <a:t>Дайте название химическому элементу. (устно) </a:t>
            </a:r>
            <a:endParaRPr lang="ru-RU" sz="2400" b="1" dirty="0" smtClean="0">
              <a:solidFill>
                <a:srgbClr val="00000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17030996"/>
              </p:ext>
            </p:extLst>
          </p:nvPr>
        </p:nvGraphicFramePr>
        <p:xfrm>
          <a:off x="355616" y="1844824"/>
          <a:ext cx="7992888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5"/>
                <a:gridCol w="2664296"/>
                <a:gridCol w="2232248"/>
                <a:gridCol w="187220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r>
                        <a:rPr lang="ru-RU" baseline="0" dirty="0" smtClean="0"/>
                        <a:t> периода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</a:p>
                    <a:p>
                      <a:r>
                        <a:rPr lang="ru-RU" dirty="0" smtClean="0"/>
                        <a:t>группы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Азот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Алюминий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Водород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Кальций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Берилий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Углерод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Цирконий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Барий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Криптон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3069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332656"/>
            <a:ext cx="828092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00"/>
                </a:solidFill>
              </a:rPr>
              <a:t>Укажите положение химического элемента в ПС</a:t>
            </a:r>
            <a:r>
              <a:rPr lang="ru-RU" sz="2400" b="1" dirty="0" smtClean="0">
                <a:solidFill>
                  <a:srgbClr val="000000"/>
                </a:solidFill>
              </a:rPr>
              <a:t>.</a:t>
            </a:r>
          </a:p>
          <a:p>
            <a:pPr algn="ctr"/>
            <a:r>
              <a:rPr lang="ru-RU" sz="2400" b="1" dirty="0" smtClean="0">
                <a:solidFill>
                  <a:srgbClr val="000000"/>
                </a:solidFill>
              </a:rPr>
              <a:t> </a:t>
            </a:r>
            <a:r>
              <a:rPr lang="ru-RU" sz="2400" b="1" dirty="0">
                <a:solidFill>
                  <a:srgbClr val="000000"/>
                </a:solidFill>
              </a:rPr>
              <a:t>Дайте название химическому элементу. (устно) </a:t>
            </a:r>
            <a:endParaRPr lang="ru-RU" sz="2400" b="1" dirty="0" smtClean="0">
              <a:solidFill>
                <a:srgbClr val="000000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221107"/>
              </p:ext>
            </p:extLst>
          </p:nvPr>
        </p:nvGraphicFramePr>
        <p:xfrm>
          <a:off x="355616" y="1844824"/>
          <a:ext cx="7992888" cy="3977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4135"/>
                <a:gridCol w="2664296"/>
                <a:gridCol w="2232248"/>
                <a:gridCol w="1872209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название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  <a:r>
                        <a:rPr lang="ru-RU" baseline="0" dirty="0" smtClean="0"/>
                        <a:t> периода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№</a:t>
                      </a:r>
                    </a:p>
                    <a:p>
                      <a:r>
                        <a:rPr lang="ru-RU" dirty="0" smtClean="0"/>
                        <a:t>группы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7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Азот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IV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Алюминий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III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Водород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Кальций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II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err="1" smtClean="0"/>
                        <a:t>Берилий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II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Углерод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IV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Цирконий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IV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55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Барий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II</a:t>
                      </a:r>
                      <a:endParaRPr lang="ru-RU" b="1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36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Криптон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4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VIII</a:t>
                      </a:r>
                      <a:endParaRPr lang="ru-RU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245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G:\конкурс химия\img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7847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G:\конкурс химия\slide_1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265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G:\конкурс химия\slide_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8023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G:\конкурс химия\slide_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5766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G:\конкурс химия\img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571500"/>
            <a:ext cx="7620000" cy="571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3130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конкурс химия\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3183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05" y="150618"/>
            <a:ext cx="8787667" cy="6590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0195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G:\конкурс химия\img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" y="-9895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 стрелкой 2"/>
          <p:cNvCxnSpPr/>
          <p:nvPr/>
        </p:nvCxnSpPr>
        <p:spPr>
          <a:xfrm>
            <a:off x="1691680" y="1412776"/>
            <a:ext cx="1224136" cy="4968552"/>
          </a:xfrm>
          <a:prstGeom prst="straightConnector1">
            <a:avLst/>
          </a:prstGeom>
          <a:ln cmpd="sng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 стрелкой 4"/>
          <p:cNvCxnSpPr/>
          <p:nvPr/>
        </p:nvCxnSpPr>
        <p:spPr>
          <a:xfrm flipV="1">
            <a:off x="5076056" y="2780928"/>
            <a:ext cx="1224136" cy="3816424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1691680" y="2132856"/>
            <a:ext cx="1224136" cy="792088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5436096" y="2924944"/>
            <a:ext cx="1224136" cy="295232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>
            <a:off x="1691680" y="2831232"/>
            <a:ext cx="2088232" cy="2830016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 flipV="1">
            <a:off x="4572000" y="4869160"/>
            <a:ext cx="2088232" cy="792088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V="1">
            <a:off x="1691680" y="1556792"/>
            <a:ext cx="2232248" cy="2088232"/>
          </a:xfrm>
          <a:prstGeom prst="straightConnector1">
            <a:avLst/>
          </a:prstGeom>
          <a:ln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4572000" y="1412776"/>
            <a:ext cx="2808312" cy="2833464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 flipV="1">
            <a:off x="1763688" y="3429000"/>
            <a:ext cx="1584176" cy="817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flipV="1">
            <a:off x="4572000" y="1922024"/>
            <a:ext cx="1944216" cy="1723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flipV="1">
            <a:off x="1547664" y="2132856"/>
            <a:ext cx="2232248" cy="273630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>
            <a:off x="4572000" y="2132856"/>
            <a:ext cx="3168352" cy="15121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flipV="1">
            <a:off x="1691680" y="4246240"/>
            <a:ext cx="1872208" cy="1631032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1" name="Прямая со стрелкой 5120"/>
          <p:cNvCxnSpPr/>
          <p:nvPr/>
        </p:nvCxnSpPr>
        <p:spPr>
          <a:xfrm flipV="1">
            <a:off x="4139952" y="1412776"/>
            <a:ext cx="2520280" cy="2833464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6" name="Прямая со стрелкой 5125"/>
          <p:cNvCxnSpPr/>
          <p:nvPr/>
        </p:nvCxnSpPr>
        <p:spPr>
          <a:xfrm flipV="1">
            <a:off x="1763688" y="4869160"/>
            <a:ext cx="2016224" cy="15121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28" name="Прямая со стрелкой 5127"/>
          <p:cNvCxnSpPr/>
          <p:nvPr/>
        </p:nvCxnSpPr>
        <p:spPr>
          <a:xfrm>
            <a:off x="4283968" y="5061756"/>
            <a:ext cx="2232248" cy="1319572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6711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конкурс химия\slide_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8371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G:\конкурс химия\slide_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2771800" y="400506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3131840" y="400506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4139952" y="4005064"/>
            <a:ext cx="43204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788024" y="4005064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5148064" y="400506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6012160" y="4005064"/>
            <a:ext cx="1440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2267744" y="4581128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2843808" y="4581128"/>
            <a:ext cx="7200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3275856" y="4581128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>
            <a:off x="3779912" y="4581128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5580112" y="4581128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2267744" y="5085184"/>
            <a:ext cx="1800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3779912" y="5085184"/>
            <a:ext cx="18002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4355976" y="5085184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>
            <a:off x="5220072" y="5085184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49" name="Прямая соединительная линия 2048"/>
          <p:cNvCxnSpPr/>
          <p:nvPr/>
        </p:nvCxnSpPr>
        <p:spPr>
          <a:xfrm>
            <a:off x="5796136" y="5229200"/>
            <a:ext cx="36004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2" name="Прямая соединительная линия 2051"/>
          <p:cNvCxnSpPr/>
          <p:nvPr/>
        </p:nvCxnSpPr>
        <p:spPr>
          <a:xfrm>
            <a:off x="3491880" y="4005064"/>
            <a:ext cx="37804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54" name="Прямая соединительная линия 2053"/>
          <p:cNvCxnSpPr/>
          <p:nvPr/>
        </p:nvCxnSpPr>
        <p:spPr>
          <a:xfrm>
            <a:off x="5580112" y="4005064"/>
            <a:ext cx="21602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300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G:\конкурс химия\varian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1412776"/>
            <a:ext cx="9136499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95736" y="404664"/>
            <a:ext cx="489499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/>
              <a:t>«Спуск с горы»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Русские названия химических элементов</a:t>
            </a:r>
          </a:p>
          <a:p>
            <a:pPr marL="285750" indent="-285750">
              <a:buFontTx/>
              <a:buChar char="-"/>
            </a:pPr>
            <a:r>
              <a:rPr lang="ru-RU" dirty="0" smtClean="0"/>
              <a:t>Название символов.</a:t>
            </a:r>
          </a:p>
          <a:p>
            <a:pPr marL="285750" indent="-285750">
              <a:buFontTx/>
              <a:buChar char="-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95108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122"/>
          <a:stretch/>
        </p:blipFill>
        <p:spPr bwMode="auto">
          <a:xfrm>
            <a:off x="-205858" y="1629059"/>
            <a:ext cx="9349858" cy="4043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71800" y="764704"/>
            <a:ext cx="23507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Карточка №2   и №3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93993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G:\конкурс химия\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36" y="929553"/>
            <a:ext cx="9117164" cy="4029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56594" y="606387"/>
            <a:ext cx="41409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/>
              <a:t>САМОПРОВЕРКА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02999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14130" y="1875513"/>
            <a:ext cx="755035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/>
              <a:t>ответил по просьбе учителя, ответ </a:t>
            </a:r>
            <a:r>
              <a:rPr lang="ru-RU" dirty="0" smtClean="0"/>
              <a:t>правильный</a:t>
            </a:r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  </a:t>
            </a:r>
            <a:r>
              <a:rPr lang="ru-RU" dirty="0"/>
              <a:t>- ответил по своей инициативе, ответ правильный</a:t>
            </a:r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   </a:t>
            </a:r>
            <a:r>
              <a:rPr lang="ru-RU" dirty="0"/>
              <a:t>ответил по своей инициативе, ответ </a:t>
            </a:r>
            <a:r>
              <a:rPr lang="ru-RU" dirty="0" smtClean="0"/>
              <a:t>        неправильный</a:t>
            </a:r>
            <a:endParaRPr lang="ru-RU" dirty="0"/>
          </a:p>
          <a:p>
            <a:r>
              <a:rPr lang="ru-RU" dirty="0"/>
              <a:t> </a:t>
            </a:r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r>
              <a:rPr lang="ru-RU" dirty="0"/>
              <a:t> </a:t>
            </a:r>
            <a:r>
              <a:rPr lang="ru-RU" dirty="0" smtClean="0"/>
              <a:t>   </a:t>
            </a:r>
          </a:p>
          <a:p>
            <a:r>
              <a:rPr lang="ru-RU" dirty="0"/>
              <a:t> </a:t>
            </a:r>
            <a:r>
              <a:rPr lang="ru-RU" dirty="0" smtClean="0"/>
              <a:t>    </a:t>
            </a:r>
            <a:r>
              <a:rPr lang="ru-RU" dirty="0"/>
              <a:t>не ответил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979712" y="620688"/>
            <a:ext cx="42801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ответил по просьбе учителя, но ответ </a:t>
            </a:r>
          </a:p>
          <a:p>
            <a:r>
              <a:rPr lang="ru-RU" dirty="0"/>
              <a:t>не правильный</a:t>
            </a:r>
          </a:p>
        </p:txBody>
      </p:sp>
      <p:pic>
        <p:nvPicPr>
          <p:cNvPr id="12294" name="Picture 6" descr="C:\Users\школа\Desktop\emoji-black-and-white-clipart-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828" r="81774" b="36309"/>
          <a:stretch/>
        </p:blipFill>
        <p:spPr bwMode="auto">
          <a:xfrm>
            <a:off x="-48192" y="5589240"/>
            <a:ext cx="1666568" cy="1400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C:\Users\школа\Desktop\emoji-black-and-white-clipart-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26" t="41828" r="67742" b="36309"/>
          <a:stretch/>
        </p:blipFill>
        <p:spPr bwMode="auto">
          <a:xfrm>
            <a:off x="101524" y="1487915"/>
            <a:ext cx="1283109" cy="1400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C:\Users\школа\Desktop\emoji-black-and-white-clipart-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71" t="73595" r="49876" b="3472"/>
          <a:stretch/>
        </p:blipFill>
        <p:spPr bwMode="auto">
          <a:xfrm>
            <a:off x="-38586" y="18615"/>
            <a:ext cx="1486159" cy="146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7" name="Picture 9" descr="C:\Users\школа\Desktop\emoji-black-and-white-clipart-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672" t="41828" r="38" b="37929"/>
          <a:stretch/>
        </p:blipFill>
        <p:spPr bwMode="auto">
          <a:xfrm>
            <a:off x="101524" y="4292312"/>
            <a:ext cx="1489587" cy="1296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8" name="Picture 10" descr="C:\Users\школа\Desktop\emoji-black-and-white-clipart-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806" t="41138" r="50000" b="36309"/>
          <a:stretch/>
        </p:blipFill>
        <p:spPr bwMode="auto">
          <a:xfrm>
            <a:off x="101524" y="2861185"/>
            <a:ext cx="1297858" cy="14449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8617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16463" y="1524000"/>
            <a:ext cx="3744912" cy="2265363"/>
          </a:xfrm>
        </p:spPr>
        <p:txBody>
          <a:bodyPr/>
          <a:lstStyle/>
          <a:p>
            <a:pPr algn="r" eaLnBrk="1" hangingPunct="1"/>
            <a:r>
              <a:rPr lang="ru-RU" sz="4600" smtClean="0"/>
              <a:t>Дмитрий </a:t>
            </a:r>
            <a:br>
              <a:rPr lang="ru-RU" sz="4600" smtClean="0"/>
            </a:br>
            <a:r>
              <a:rPr lang="ru-RU" sz="4600" smtClean="0"/>
              <a:t>Иванович </a:t>
            </a:r>
            <a:br>
              <a:rPr lang="ru-RU" sz="4600" smtClean="0"/>
            </a:br>
            <a:r>
              <a:rPr lang="ru-RU" sz="4600" smtClean="0"/>
              <a:t>Менделеев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34975" y="4149725"/>
            <a:ext cx="8241481" cy="64928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3600" b="1" dirty="0" smtClean="0"/>
          </a:p>
          <a:p>
            <a:pPr eaLnBrk="1" hangingPunct="1">
              <a:lnSpc>
                <a:spcPct val="80000"/>
              </a:lnSpc>
            </a:pPr>
            <a:r>
              <a:rPr lang="ru-RU" sz="3600" b="1" dirty="0" smtClean="0"/>
              <a:t>27 января (8 февраля) 1834 г. –</a:t>
            </a:r>
          </a:p>
          <a:p>
            <a:pPr eaLnBrk="1" hangingPunct="1">
              <a:lnSpc>
                <a:spcPct val="80000"/>
              </a:lnSpc>
            </a:pPr>
            <a:endParaRPr lang="ru-RU" sz="3600" b="1" dirty="0" smtClean="0"/>
          </a:p>
          <a:p>
            <a:pPr eaLnBrk="1" hangingPunct="1">
              <a:lnSpc>
                <a:spcPct val="80000"/>
              </a:lnSpc>
            </a:pPr>
            <a:r>
              <a:rPr lang="ru-RU" sz="3600" b="1" dirty="0" smtClean="0"/>
              <a:t>           20 января (2 февраля) 1907 г</a:t>
            </a:r>
            <a:r>
              <a:rPr lang="ru-RU" sz="2200" dirty="0" smtClean="0"/>
              <a:t>. </a:t>
            </a:r>
          </a:p>
        </p:txBody>
      </p:sp>
      <p:pic>
        <p:nvPicPr>
          <p:cNvPr id="3076" name="Picture 4" descr="mendeleev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76250"/>
            <a:ext cx="2951162" cy="3557588"/>
          </a:xfrm>
          <a:prstGeom prst="rect">
            <a:avLst/>
          </a:prstGeom>
          <a:noFill/>
          <a:ln w="73025" cmpd="thinThick" algn="ctr">
            <a:solidFill>
              <a:schemeClr val="accent1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92717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конкурс химия\img4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533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3800" smtClean="0"/>
              <a:t>Д.И. Менделеев за работой в своем кабинете.</a:t>
            </a:r>
          </a:p>
        </p:txBody>
      </p:sp>
      <p:pic>
        <p:nvPicPr>
          <p:cNvPr id="20483" name="Picture 6" descr="Портрет Менделеев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824" y="908720"/>
            <a:ext cx="5724525" cy="4124325"/>
          </a:xfrm>
          <a:prstGeom prst="rect">
            <a:avLst/>
          </a:prstGeom>
          <a:noFill/>
          <a:ln w="73025" cmpd="thinThick" algn="ctr">
            <a:solidFill>
              <a:schemeClr val="accent1"/>
            </a:solidFill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559908" y="5589240"/>
            <a:ext cx="1347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5217854"/>
            <a:ext cx="84802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latin typeface="Arial Black" panose="020B0A04020102020204" pitchFamily="34" charset="0"/>
              </a:rPr>
              <a:t>Трое суток, </a:t>
            </a:r>
            <a:r>
              <a:rPr lang="ru-RU" sz="2400" i="1" dirty="0">
                <a:latin typeface="Arial Black" panose="020B0A04020102020204" pitchFamily="34" charset="0"/>
              </a:rPr>
              <a:t>почти без отдыха</a:t>
            </a:r>
            <a:r>
              <a:rPr lang="ru-RU" sz="2400" dirty="0">
                <a:latin typeface="Arial Black" panose="020B0A04020102020204" pitchFamily="34" charset="0"/>
              </a:rPr>
              <a:t>, </a:t>
            </a:r>
            <a:r>
              <a:rPr lang="ru-RU" sz="2400" dirty="0" smtClean="0">
                <a:latin typeface="Arial Black" panose="020B0A04020102020204" pitchFamily="34" charset="0"/>
              </a:rPr>
              <a:t>  проработал </a:t>
            </a:r>
            <a:r>
              <a:rPr lang="ru-RU" sz="2400" dirty="0">
                <a:latin typeface="Arial Black" panose="020B0A04020102020204" pitchFamily="34" charset="0"/>
              </a:rPr>
              <a:t>он</a:t>
            </a:r>
            <a:r>
              <a:rPr lang="ru-RU" sz="2400" dirty="0" smtClean="0">
                <a:latin typeface="Arial Black" panose="020B0A04020102020204" pitchFamily="34" charset="0"/>
              </a:rPr>
              <a:t>;</a:t>
            </a:r>
          </a:p>
          <a:p>
            <a:r>
              <a:rPr lang="ru-RU" sz="2400" dirty="0" smtClean="0">
                <a:latin typeface="Arial Black" panose="020B0A04020102020204" pitchFamily="34" charset="0"/>
              </a:rPr>
              <a:t> </a:t>
            </a:r>
            <a:r>
              <a:rPr lang="ru-RU" sz="2400" dirty="0">
                <a:latin typeface="Arial Black" panose="020B0A04020102020204" pitchFamily="34" charset="0"/>
              </a:rPr>
              <a:t>интуитивно чувствовавшаяся закономерность </a:t>
            </a:r>
            <a:endParaRPr lang="ru-RU" sz="2400" dirty="0" smtClean="0">
              <a:latin typeface="Arial Black" panose="020B0A04020102020204" pitchFamily="34" charset="0"/>
            </a:endParaRPr>
          </a:p>
          <a:p>
            <a:r>
              <a:rPr lang="ru-RU" sz="2400" dirty="0" smtClean="0">
                <a:latin typeface="Arial Black" panose="020B0A04020102020204" pitchFamily="34" charset="0"/>
              </a:rPr>
              <a:t>в </a:t>
            </a:r>
            <a:r>
              <a:rPr lang="ru-RU" sz="2400" dirty="0">
                <a:latin typeface="Arial Black" panose="020B0A04020102020204" pitchFamily="34" charset="0"/>
              </a:rPr>
              <a:t>таблицу </a:t>
            </a:r>
            <a:r>
              <a:rPr lang="ru-RU" sz="2400" dirty="0" smtClean="0">
                <a:latin typeface="Arial Black" panose="020B0A04020102020204" pitchFamily="34" charset="0"/>
              </a:rPr>
              <a:t>   не    складывалась</a:t>
            </a:r>
            <a:r>
              <a:rPr lang="ru-RU" sz="2400" dirty="0">
                <a:latin typeface="Arial Black" panose="020B0A040201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7355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743075"/>
            <a:ext cx="8229600" cy="41338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dirty="0" smtClean="0"/>
              <a:t>По словам Менделеева</a:t>
            </a:r>
            <a:r>
              <a:rPr lang="ru-RU" sz="2800" b="1" dirty="0" smtClean="0"/>
              <a:t>, </a:t>
            </a:r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sz="2800" b="1" dirty="0" smtClean="0"/>
              <a:t>«все в голове сложилось, а выразить таблицей не могу».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dirty="0" smtClean="0"/>
              <a:t>Крайняя усталость свалила с ног, он лег и сразу заснул</a:t>
            </a:r>
            <a:r>
              <a:rPr lang="ru-RU" sz="2800" dirty="0"/>
              <a:t>:</a:t>
            </a:r>
            <a:endParaRPr lang="ru-RU" sz="2800" dirty="0" smtClean="0"/>
          </a:p>
          <a:p>
            <a:pPr marL="0" indent="0" algn="ctr" eaLnBrk="1" hangingPunct="1">
              <a:lnSpc>
                <a:spcPct val="80000"/>
              </a:lnSpc>
              <a:buNone/>
            </a:pPr>
            <a:r>
              <a:rPr lang="ru-RU" sz="2800" dirty="0" smtClean="0"/>
              <a:t> </a:t>
            </a:r>
            <a:r>
              <a:rPr lang="ru-RU" sz="2800" b="1" dirty="0" smtClean="0"/>
              <a:t>«Вижу во сне таблицу, где все элементы расставлены, как нужно. Проснулся, тотчас записал на клочке бумаги, - только в одном месте оказалась нужной поправка</a:t>
            </a:r>
            <a:r>
              <a:rPr lang="ru-RU" sz="2800" dirty="0" smtClean="0"/>
              <a:t>». </a:t>
            </a:r>
          </a:p>
          <a:p>
            <a:pPr eaLnBrk="1" hangingPunct="1">
              <a:lnSpc>
                <a:spcPct val="80000"/>
              </a:lnSpc>
            </a:pPr>
            <a:endParaRPr lang="ru-RU" sz="2800" dirty="0" smtClean="0"/>
          </a:p>
        </p:txBody>
      </p:sp>
      <p:sp>
        <p:nvSpPr>
          <p:cNvPr id="25603" name="Rectangle 5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algn="ctr" eaLnBrk="1" hangingPunct="1"/>
            <a:r>
              <a:rPr lang="ru-RU" sz="3800" b="1" dirty="0" smtClean="0"/>
              <a:t>Маленькая история о большом открытии</a:t>
            </a:r>
          </a:p>
        </p:txBody>
      </p:sp>
    </p:spTree>
    <p:extLst>
      <p:ext uri="{BB962C8B-B14F-4D97-AF65-F5344CB8AC3E}">
        <p14:creationId xmlns:p14="http://schemas.microsoft.com/office/powerpoint/2010/main" val="3373769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dirty="0" smtClean="0"/>
              <a:t>Периодическая таблица Менделеева</a:t>
            </a:r>
          </a:p>
        </p:txBody>
      </p:sp>
      <p:pic>
        <p:nvPicPr>
          <p:cNvPr id="27651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79512" y="1628800"/>
            <a:ext cx="4895850" cy="3184525"/>
          </a:xfrm>
          <a:noFill/>
          <a:ln w="101600" cap="flat" cmpd="tri" algn="ctr">
            <a:solidFill>
              <a:schemeClr val="hlink"/>
            </a:solidFill>
          </a:ln>
        </p:spPr>
      </p:pic>
      <p:sp>
        <p:nvSpPr>
          <p:cNvPr id="2765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395288" y="4652963"/>
            <a:ext cx="8229600" cy="16478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400" dirty="0" smtClean="0"/>
          </a:p>
          <a:p>
            <a:pPr eaLnBrk="1" hangingPunct="1">
              <a:lnSpc>
                <a:spcPct val="80000"/>
              </a:lnSpc>
            </a:pPr>
            <a:r>
              <a:rPr lang="ru-RU" sz="2400" dirty="0" smtClean="0"/>
              <a:t>Только через несколько лет, когда были открыты предсказанные Менделеевым ранее неизвестные элементы, весь мир взорвался рукоплесканиями, и русского химика стали выбирать почетным членом различных мировых академий и научных обществ. </a:t>
            </a:r>
            <a:br>
              <a:rPr lang="ru-RU" sz="2400" dirty="0" smtClean="0"/>
            </a:br>
            <a:endParaRPr lang="ru-RU" sz="2400" dirty="0" smtClean="0"/>
          </a:p>
        </p:txBody>
      </p:sp>
      <p:sp>
        <p:nvSpPr>
          <p:cNvPr id="27653" name="Rectangle 7"/>
          <p:cNvSpPr>
            <a:spLocks noChangeArrowheads="1"/>
          </p:cNvSpPr>
          <p:nvPr/>
        </p:nvSpPr>
        <p:spPr bwMode="auto">
          <a:xfrm>
            <a:off x="6156176" y="1628800"/>
            <a:ext cx="2808288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Clr>
                <a:srgbClr val="CC9900"/>
              </a:buClr>
              <a:buSzPct val="65000"/>
              <a:buFont typeface="Wingdings" pitchFamily="2" charset="2"/>
              <a:buChar char="n"/>
            </a:pPr>
            <a:r>
              <a:rPr lang="ru-RU" sz="2400" dirty="0">
                <a:solidFill>
                  <a:srgbClr val="000000"/>
                </a:solidFill>
              </a:rPr>
              <a:t>Как часто это случается, осознание величайшего открытия пришло к научному миру не сразу. </a:t>
            </a:r>
          </a:p>
        </p:txBody>
      </p:sp>
    </p:spTree>
    <p:extLst>
      <p:ext uri="{BB962C8B-B14F-4D97-AF65-F5344CB8AC3E}">
        <p14:creationId xmlns:p14="http://schemas.microsoft.com/office/powerpoint/2010/main" val="9430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dirty="0" smtClean="0"/>
              <a:t>Вклад   </a:t>
            </a:r>
            <a:r>
              <a:rPr lang="ru-RU" b="1" dirty="0"/>
              <a:t>Д.И. Менделеева в мировую науку</a:t>
            </a:r>
            <a:endParaRPr lang="ru-RU" b="1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772816"/>
            <a:ext cx="7921625" cy="45307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Первоначально таблица отличалась от принятой в настоящее время, но она отвечала главному правилу автора: </a:t>
            </a:r>
            <a:r>
              <a:rPr lang="ru-RU" sz="2800" b="1" dirty="0" smtClean="0"/>
              <a:t>«измеримые химические и физические свойства элемента и его соединений периодически зависят от атомного веса элементов». 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dirty="0" smtClean="0"/>
              <a:t>Уже в августе 1869 г. Д.И. Менделеев придал таблице тот вид, к которому мы привыкли; известные в то время элементы были размещены так же, как  и сейчас.</a:t>
            </a:r>
          </a:p>
          <a:p>
            <a:pPr eaLnBrk="1" hangingPunct="1">
              <a:lnSpc>
                <a:spcPct val="90000"/>
              </a:lnSpc>
            </a:pPr>
            <a:endParaRPr lang="ru-RU" sz="2800" dirty="0" smtClean="0"/>
          </a:p>
        </p:txBody>
      </p:sp>
    </p:spTree>
    <p:extLst>
      <p:ext uri="{BB962C8B-B14F-4D97-AF65-F5344CB8AC3E}">
        <p14:creationId xmlns:p14="http://schemas.microsoft.com/office/powerpoint/2010/main" val="3005762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4" descr="ATO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88125" y="4292600"/>
            <a:ext cx="2265363" cy="2328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229600" cy="36290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Периодическая система позволяла предсказывать существование новых, еще неизвестных науке элементов, и с большой точностью описывать их свойства.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Периодическая система Менделеева стала путеводной картой при изучении химии. </a:t>
            </a:r>
          </a:p>
        </p:txBody>
      </p:sp>
    </p:spTree>
    <p:extLst>
      <p:ext uri="{BB962C8B-B14F-4D97-AF65-F5344CB8AC3E}">
        <p14:creationId xmlns:p14="http://schemas.microsoft.com/office/powerpoint/2010/main" val="3891198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рай">
  <a:themeElements>
    <a:clrScheme name="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Край">
  <a:themeElements>
    <a:clrScheme name="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Край">
  <a:themeElements>
    <a:clrScheme name="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Край">
  <a:themeElements>
    <a:clrScheme name="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4_Край">
  <a:themeElements>
    <a:clrScheme name="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5_Край">
  <a:themeElements>
    <a:clrScheme name="Край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Край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ай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ай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ай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266</TotalTime>
  <Words>536</Words>
  <Application>Microsoft Office PowerPoint</Application>
  <PresentationFormat>Экран (4:3)</PresentationFormat>
  <Paragraphs>174</Paragraphs>
  <Slides>26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7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Тема Office</vt:lpstr>
      <vt:lpstr>Край</vt:lpstr>
      <vt:lpstr>1_Край</vt:lpstr>
      <vt:lpstr>2_Край</vt:lpstr>
      <vt:lpstr>3_Край</vt:lpstr>
      <vt:lpstr>4_Край</vt:lpstr>
      <vt:lpstr>5_Край</vt:lpstr>
      <vt:lpstr>Знаки химических элементов</vt:lpstr>
      <vt:lpstr>Презентация PowerPoint</vt:lpstr>
      <vt:lpstr>Дмитрий  Иванович  Менделеев</vt:lpstr>
      <vt:lpstr>Презентация PowerPoint</vt:lpstr>
      <vt:lpstr>Д.И. Менделеев за работой в своем кабинете.</vt:lpstr>
      <vt:lpstr>Маленькая история о большом открытии</vt:lpstr>
      <vt:lpstr>Периодическая таблица Менделеева</vt:lpstr>
      <vt:lpstr>Вклад   Д.И. Менделеева в мировую науку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Знаки химических элементов</dc:title>
  <dc:creator>школа</dc:creator>
  <cp:lastModifiedBy>школа</cp:lastModifiedBy>
  <cp:revision>21</cp:revision>
  <dcterms:created xsi:type="dcterms:W3CDTF">2018-11-27T16:07:23Z</dcterms:created>
  <dcterms:modified xsi:type="dcterms:W3CDTF">2018-12-06T09:30:48Z</dcterms:modified>
</cp:coreProperties>
</file>