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sldIdLst>
    <p:sldId id="257" r:id="rId2"/>
    <p:sldId id="274" r:id="rId3"/>
    <p:sldId id="256" r:id="rId4"/>
    <p:sldId id="258" r:id="rId5"/>
    <p:sldId id="277" r:id="rId6"/>
    <p:sldId id="262" r:id="rId7"/>
    <p:sldId id="264" r:id="rId8"/>
    <p:sldId id="265" r:id="rId9"/>
    <p:sldId id="276" r:id="rId10"/>
    <p:sldId id="266" r:id="rId11"/>
    <p:sldId id="267" r:id="rId12"/>
    <p:sldId id="270" r:id="rId13"/>
    <p:sldId id="268" r:id="rId14"/>
    <p:sldId id="269" r:id="rId15"/>
    <p:sldId id="272" r:id="rId16"/>
    <p:sldId id="271" r:id="rId17"/>
    <p:sldId id="273" r:id="rId18"/>
    <p:sldId id="259" r:id="rId19"/>
    <p:sldId id="260" r:id="rId20"/>
    <p:sldId id="261"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charset="0"/>
        <a:ea typeface="+mn-ea"/>
        <a:cs typeface="+mn-cs"/>
      </a:defRPr>
    </a:lvl1pPr>
    <a:lvl2pPr marL="457200" algn="l" rtl="0" fontAlgn="base">
      <a:spcBef>
        <a:spcPct val="0"/>
      </a:spcBef>
      <a:spcAft>
        <a:spcPct val="0"/>
      </a:spcAft>
      <a:defRPr kern="1200">
        <a:solidFill>
          <a:schemeClr val="tx1"/>
        </a:solidFill>
        <a:latin typeface="Tahoma" charset="0"/>
        <a:ea typeface="+mn-ea"/>
        <a:cs typeface="+mn-cs"/>
      </a:defRPr>
    </a:lvl2pPr>
    <a:lvl3pPr marL="914400" algn="l" rtl="0" fontAlgn="base">
      <a:spcBef>
        <a:spcPct val="0"/>
      </a:spcBef>
      <a:spcAft>
        <a:spcPct val="0"/>
      </a:spcAft>
      <a:defRPr kern="1200">
        <a:solidFill>
          <a:schemeClr val="tx1"/>
        </a:solidFill>
        <a:latin typeface="Tahoma" charset="0"/>
        <a:ea typeface="+mn-ea"/>
        <a:cs typeface="+mn-cs"/>
      </a:defRPr>
    </a:lvl3pPr>
    <a:lvl4pPr marL="1371600" algn="l" rtl="0" fontAlgn="base">
      <a:spcBef>
        <a:spcPct val="0"/>
      </a:spcBef>
      <a:spcAft>
        <a:spcPct val="0"/>
      </a:spcAft>
      <a:defRPr kern="1200">
        <a:solidFill>
          <a:schemeClr val="tx1"/>
        </a:solidFill>
        <a:latin typeface="Tahoma" charset="0"/>
        <a:ea typeface="+mn-ea"/>
        <a:cs typeface="+mn-cs"/>
      </a:defRPr>
    </a:lvl4pPr>
    <a:lvl5pPr marL="1828800" algn="l" rtl="0" fontAlgn="base">
      <a:spcBef>
        <a:spcPct val="0"/>
      </a:spcBef>
      <a:spcAft>
        <a:spcPct val="0"/>
      </a:spcAft>
      <a:defRPr kern="1200">
        <a:solidFill>
          <a:schemeClr val="tx1"/>
        </a:solidFill>
        <a:latin typeface="Tahoma" charset="0"/>
        <a:ea typeface="+mn-ea"/>
        <a:cs typeface="+mn-cs"/>
      </a:defRPr>
    </a:lvl5pPr>
    <a:lvl6pPr marL="2286000" algn="l" defTabSz="914400" rtl="0" eaLnBrk="1" latinLnBrk="0" hangingPunct="1">
      <a:defRPr kern="1200">
        <a:solidFill>
          <a:schemeClr val="tx1"/>
        </a:solidFill>
        <a:latin typeface="Tahoma" charset="0"/>
        <a:ea typeface="+mn-ea"/>
        <a:cs typeface="+mn-cs"/>
      </a:defRPr>
    </a:lvl6pPr>
    <a:lvl7pPr marL="2743200" algn="l" defTabSz="914400" rtl="0" eaLnBrk="1" latinLnBrk="0" hangingPunct="1">
      <a:defRPr kern="1200">
        <a:solidFill>
          <a:schemeClr val="tx1"/>
        </a:solidFill>
        <a:latin typeface="Tahoma" charset="0"/>
        <a:ea typeface="+mn-ea"/>
        <a:cs typeface="+mn-cs"/>
      </a:defRPr>
    </a:lvl7pPr>
    <a:lvl8pPr marL="3200400" algn="l" defTabSz="914400" rtl="0" eaLnBrk="1" latinLnBrk="0" hangingPunct="1">
      <a:defRPr kern="1200">
        <a:solidFill>
          <a:schemeClr val="tx1"/>
        </a:solidFill>
        <a:latin typeface="Tahoma" charset="0"/>
        <a:ea typeface="+mn-ea"/>
        <a:cs typeface="+mn-cs"/>
      </a:defRPr>
    </a:lvl8pPr>
    <a:lvl9pPr marL="3657600" algn="l" defTabSz="914400" rtl="0" eaLnBrk="1" latinLnBrk="0" hangingPunct="1">
      <a:defRPr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CC33"/>
    <a:srgbClr val="00FF00"/>
    <a:srgbClr val="FFFF66"/>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549" autoAdjust="0"/>
    <p:restoredTop sz="94660" autoAdjust="0"/>
  </p:normalViewPr>
  <p:slideViewPr>
    <p:cSldViewPr>
      <p:cViewPr varScale="1">
        <p:scale>
          <a:sx n="106" d="100"/>
          <a:sy n="106" d="100"/>
        </p:scale>
        <p:origin x="-168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45410" name="Group 2"/>
          <p:cNvGrpSpPr>
            <a:grpSpLocks/>
          </p:cNvGrpSpPr>
          <p:nvPr/>
        </p:nvGrpSpPr>
        <p:grpSpPr bwMode="auto">
          <a:xfrm>
            <a:off x="0" y="2438400"/>
            <a:ext cx="9009063" cy="1052513"/>
            <a:chOff x="0" y="1536"/>
            <a:chExt cx="5675" cy="663"/>
          </a:xfrm>
        </p:grpSpPr>
        <p:grpSp>
          <p:nvGrpSpPr>
            <p:cNvPr id="145411" name="Group 3"/>
            <p:cNvGrpSpPr>
              <a:grpSpLocks/>
            </p:cNvGrpSpPr>
            <p:nvPr/>
          </p:nvGrpSpPr>
          <p:grpSpPr bwMode="auto">
            <a:xfrm>
              <a:off x="183" y="1604"/>
              <a:ext cx="448" cy="299"/>
              <a:chOff x="720" y="336"/>
              <a:chExt cx="624" cy="432"/>
            </a:xfrm>
          </p:grpSpPr>
          <p:sp>
            <p:nvSpPr>
              <p:cNvPr id="1454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ru-RU"/>
              </a:p>
            </p:txBody>
          </p:sp>
          <p:sp>
            <p:nvSpPr>
              <p:cNvPr id="1454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ru-RU"/>
              </a:p>
            </p:txBody>
          </p:sp>
        </p:grpSp>
        <p:grpSp>
          <p:nvGrpSpPr>
            <p:cNvPr id="145414" name="Group 6"/>
            <p:cNvGrpSpPr>
              <a:grpSpLocks/>
            </p:cNvGrpSpPr>
            <p:nvPr/>
          </p:nvGrpSpPr>
          <p:grpSpPr bwMode="auto">
            <a:xfrm>
              <a:off x="261" y="1870"/>
              <a:ext cx="465" cy="299"/>
              <a:chOff x="912" y="2640"/>
              <a:chExt cx="672" cy="432"/>
            </a:xfrm>
          </p:grpSpPr>
          <p:sp>
            <p:nvSpPr>
              <p:cNvPr id="145415"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ru-RU"/>
              </a:p>
            </p:txBody>
          </p:sp>
          <p:sp>
            <p:nvSpPr>
              <p:cNvPr id="145416"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ru-RU"/>
              </a:p>
            </p:txBody>
          </p:sp>
        </p:grpSp>
        <p:sp>
          <p:nvSpPr>
            <p:cNvPr id="14541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ru-RU"/>
            </a:p>
          </p:txBody>
        </p:sp>
        <p:sp>
          <p:nvSpPr>
            <p:cNvPr id="14541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ru-RU"/>
            </a:p>
          </p:txBody>
        </p:sp>
        <p:sp>
          <p:nvSpPr>
            <p:cNvPr id="14541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ru-RU"/>
            </a:p>
          </p:txBody>
        </p:sp>
      </p:grpSp>
      <p:sp>
        <p:nvSpPr>
          <p:cNvPr id="145420" name="Rectangle 12"/>
          <p:cNvSpPr>
            <a:spLocks noGrp="1" noChangeArrowheads="1"/>
          </p:cNvSpPr>
          <p:nvPr>
            <p:ph type="ctrTitle"/>
          </p:nvPr>
        </p:nvSpPr>
        <p:spPr>
          <a:xfrm>
            <a:off x="990600" y="1676400"/>
            <a:ext cx="7772400" cy="1462088"/>
          </a:xfrm>
        </p:spPr>
        <p:txBody>
          <a:bodyPr/>
          <a:lstStyle>
            <a:lvl1pPr>
              <a:defRPr/>
            </a:lvl1pPr>
          </a:lstStyle>
          <a:p>
            <a:r>
              <a:rPr lang="ru-RU" smtClean="0"/>
              <a:t>Образец заголовка</a:t>
            </a:r>
            <a:endParaRPr lang="ru-RU"/>
          </a:p>
        </p:txBody>
      </p:sp>
      <p:sp>
        <p:nvSpPr>
          <p:cNvPr id="14542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ru-RU" smtClean="0"/>
              <a:t>Образец подзаголовка</a:t>
            </a:r>
            <a:endParaRPr lang="ru-RU"/>
          </a:p>
        </p:txBody>
      </p:sp>
      <p:sp>
        <p:nvSpPr>
          <p:cNvPr id="145422"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ru-RU"/>
          </a:p>
        </p:txBody>
      </p:sp>
      <p:sp>
        <p:nvSpPr>
          <p:cNvPr id="145423"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endParaRPr lang="ru-RU"/>
          </a:p>
        </p:txBody>
      </p:sp>
      <p:sp>
        <p:nvSpPr>
          <p:cNvPr id="145424"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DECBA1D2-2332-4E16-AE02-661147A54C05}"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E151082E-67EE-4CA4-A2F0-338973F3A6D4}"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004050" y="214313"/>
            <a:ext cx="1951038" cy="5918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150938" y="214313"/>
            <a:ext cx="5700712" cy="5918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488D6641-3007-42D5-9422-08E99540CAAC}"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38" y="214313"/>
            <a:ext cx="7793037" cy="1462087"/>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182688" y="2017713"/>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182688" y="4151313"/>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1162050" y="6243638"/>
            <a:ext cx="19050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657600" y="6243638"/>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7042150" y="6243638"/>
            <a:ext cx="1905000" cy="457200"/>
          </a:xfrm>
        </p:spPr>
        <p:txBody>
          <a:bodyPr/>
          <a:lstStyle>
            <a:lvl1pPr>
              <a:defRPr/>
            </a:lvl1pPr>
          </a:lstStyle>
          <a:p>
            <a:fld id="{16E952A2-33ED-4F3C-8097-D6B807DE6956}"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0938" y="214313"/>
            <a:ext cx="7793037" cy="1462087"/>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182688" y="2017713"/>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45088" y="2017713"/>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1162050" y="6243638"/>
            <a:ext cx="1905000" cy="457200"/>
          </a:xfrm>
        </p:spPr>
        <p:txBody>
          <a:bodyPr/>
          <a:lstStyle>
            <a:lvl1pPr>
              <a:defRPr/>
            </a:lvl1pPr>
          </a:lstStyle>
          <a:p>
            <a:endParaRPr lang="ru-RU"/>
          </a:p>
        </p:txBody>
      </p:sp>
      <p:sp>
        <p:nvSpPr>
          <p:cNvPr id="6" name="Нижний колонтитул 5"/>
          <p:cNvSpPr>
            <a:spLocks noGrp="1"/>
          </p:cNvSpPr>
          <p:nvPr>
            <p:ph type="ftr" sz="quarter" idx="11"/>
          </p:nvPr>
        </p:nvSpPr>
        <p:spPr>
          <a:xfrm>
            <a:off x="3657600" y="6243638"/>
            <a:ext cx="2895600" cy="457200"/>
          </a:xfrm>
        </p:spPr>
        <p:txBody>
          <a:bodyPr/>
          <a:lstStyle>
            <a:lvl1pPr>
              <a:defRPr/>
            </a:lvl1pPr>
          </a:lstStyle>
          <a:p>
            <a:endParaRPr lang="ru-RU"/>
          </a:p>
        </p:txBody>
      </p:sp>
      <p:sp>
        <p:nvSpPr>
          <p:cNvPr id="7" name="Номер слайда 6"/>
          <p:cNvSpPr>
            <a:spLocks noGrp="1"/>
          </p:cNvSpPr>
          <p:nvPr>
            <p:ph type="sldNum" sz="quarter" idx="12"/>
          </p:nvPr>
        </p:nvSpPr>
        <p:spPr>
          <a:xfrm>
            <a:off x="7042150" y="6243638"/>
            <a:ext cx="1905000" cy="457200"/>
          </a:xfrm>
        </p:spPr>
        <p:txBody>
          <a:bodyPr/>
          <a:lstStyle>
            <a:lvl1pPr>
              <a:defRPr/>
            </a:lvl1pPr>
          </a:lstStyle>
          <a:p>
            <a:fld id="{34334EA6-78A1-48AE-8F16-11C6EB1EDF66}"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2B0CB258-D4D1-4FE2-BEAA-8B9AA6AD9A0C}"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CAA388F8-3D08-4DD7-93B6-265F65374D07}"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5B099C2F-432B-40B2-8C2C-A724AE9031EE}"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47267DC2-9052-4D38-940A-349A2095B849}"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94864D3D-CCC1-44D9-8A0E-43B711DE82E7}"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84B024D6-FB8C-4079-9486-FBCDCC377C9E}"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174F033E-2108-4B15-B6E3-62EAF032DD5B}"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1DF2302-3F0B-4C91-8CF4-557FCDFA00B0}"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2"/>
            </a:gs>
            <a:gs pos="100000">
              <a:schemeClr val="accent1"/>
            </a:gs>
          </a:gsLst>
          <a:lin ang="18900000" scaled="1"/>
        </a:gradFill>
        <a:effectLst/>
      </p:bgPr>
    </p:bg>
    <p:spTree>
      <p:nvGrpSpPr>
        <p:cNvPr id="1" name=""/>
        <p:cNvGrpSpPr/>
        <p:nvPr/>
      </p:nvGrpSpPr>
      <p:grpSpPr>
        <a:xfrm>
          <a:off x="0" y="0"/>
          <a:ext cx="0" cy="0"/>
          <a:chOff x="0" y="0"/>
          <a:chExt cx="0" cy="0"/>
        </a:xfrm>
      </p:grpSpPr>
      <p:sp>
        <p:nvSpPr>
          <p:cNvPr id="144386"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a:endParaRPr kumimoji="1" lang="ru-RU" sz="2400"/>
          </a:p>
        </p:txBody>
      </p:sp>
      <p:sp>
        <p:nvSpPr>
          <p:cNvPr id="14438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endParaRPr kumimoji="1" lang="ru-RU" sz="2400"/>
          </a:p>
        </p:txBody>
      </p:sp>
      <p:sp>
        <p:nvSpPr>
          <p:cNvPr id="144388"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a:endParaRPr kumimoji="1" lang="ru-RU" sz="2400"/>
          </a:p>
        </p:txBody>
      </p:sp>
      <p:sp>
        <p:nvSpPr>
          <p:cNvPr id="14438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endParaRPr kumimoji="1" lang="ru-RU" sz="2400"/>
          </a:p>
        </p:txBody>
      </p:sp>
      <p:sp>
        <p:nvSpPr>
          <p:cNvPr id="14439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endParaRPr kumimoji="1" lang="ru-RU" sz="2400"/>
          </a:p>
        </p:txBody>
      </p:sp>
      <p:sp>
        <p:nvSpPr>
          <p:cNvPr id="144391"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endParaRPr kumimoji="1" lang="ru-RU" sz="2400"/>
          </a:p>
        </p:txBody>
      </p:sp>
      <p:sp>
        <p:nvSpPr>
          <p:cNvPr id="14439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endParaRPr kumimoji="1" lang="ru-RU" sz="2400"/>
          </a:p>
        </p:txBody>
      </p:sp>
      <p:sp>
        <p:nvSpPr>
          <p:cNvPr id="144393"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44394"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44395"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endParaRPr lang="ru-RU"/>
          </a:p>
        </p:txBody>
      </p:sp>
      <p:sp>
        <p:nvSpPr>
          <p:cNvPr id="144396"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endParaRPr lang="ru-RU"/>
          </a:p>
        </p:txBody>
      </p:sp>
      <p:sp>
        <p:nvSpPr>
          <p:cNvPr id="144397"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230A3313-F097-4916-8E8C-F582863AC543}"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Tahoma" charset="0"/>
        </a:defRPr>
      </a:lvl2pPr>
      <a:lvl3pPr algn="l" rtl="0" eaLnBrk="1" fontAlgn="base" hangingPunct="1">
        <a:spcBef>
          <a:spcPct val="0"/>
        </a:spcBef>
        <a:spcAft>
          <a:spcPct val="0"/>
        </a:spcAft>
        <a:defRPr sz="4400">
          <a:solidFill>
            <a:schemeClr val="tx2"/>
          </a:solidFill>
          <a:latin typeface="Tahoma" charset="0"/>
        </a:defRPr>
      </a:lvl3pPr>
      <a:lvl4pPr algn="l" rtl="0" eaLnBrk="1" fontAlgn="base" hangingPunct="1">
        <a:spcBef>
          <a:spcPct val="0"/>
        </a:spcBef>
        <a:spcAft>
          <a:spcPct val="0"/>
        </a:spcAft>
        <a:defRPr sz="4400">
          <a:solidFill>
            <a:schemeClr val="tx2"/>
          </a:solidFill>
          <a:latin typeface="Tahoma" charset="0"/>
        </a:defRPr>
      </a:lvl4pPr>
      <a:lvl5pPr algn="l" rtl="0" eaLnBrk="1" fontAlgn="base" hangingPunct="1">
        <a:spcBef>
          <a:spcPct val="0"/>
        </a:spcBef>
        <a:spcAft>
          <a:spcPct val="0"/>
        </a:spcAft>
        <a:defRPr sz="4400">
          <a:solidFill>
            <a:schemeClr val="tx2"/>
          </a:solidFill>
          <a:latin typeface="Tahoma" charset="0"/>
        </a:defRPr>
      </a:lvl5pPr>
      <a:lvl6pPr marL="457200" algn="l" rtl="0" eaLnBrk="1" fontAlgn="base" hangingPunct="1">
        <a:spcBef>
          <a:spcPct val="0"/>
        </a:spcBef>
        <a:spcAft>
          <a:spcPct val="0"/>
        </a:spcAft>
        <a:defRPr sz="4400">
          <a:solidFill>
            <a:schemeClr val="tx2"/>
          </a:solidFill>
          <a:latin typeface="Tahoma" charset="0"/>
        </a:defRPr>
      </a:lvl6pPr>
      <a:lvl7pPr marL="914400" algn="l" rtl="0" eaLnBrk="1" fontAlgn="base" hangingPunct="1">
        <a:spcBef>
          <a:spcPct val="0"/>
        </a:spcBef>
        <a:spcAft>
          <a:spcPct val="0"/>
        </a:spcAft>
        <a:defRPr sz="4400">
          <a:solidFill>
            <a:schemeClr val="tx2"/>
          </a:solidFill>
          <a:latin typeface="Tahoma" charset="0"/>
        </a:defRPr>
      </a:lvl7pPr>
      <a:lvl8pPr marL="1371600" algn="l" rtl="0" eaLnBrk="1" fontAlgn="base" hangingPunct="1">
        <a:spcBef>
          <a:spcPct val="0"/>
        </a:spcBef>
        <a:spcAft>
          <a:spcPct val="0"/>
        </a:spcAft>
        <a:defRPr sz="4400">
          <a:solidFill>
            <a:schemeClr val="tx2"/>
          </a:solidFill>
          <a:latin typeface="Tahoma" charset="0"/>
        </a:defRPr>
      </a:lvl8pPr>
      <a:lvl9pPr marL="1828800" algn="l" rtl="0" eaLnBrk="1" fontAlgn="base" hangingPunct="1">
        <a:spcBef>
          <a:spcPct val="0"/>
        </a:spcBef>
        <a:spcAft>
          <a:spcPct val="0"/>
        </a:spcAft>
        <a:defRPr sz="4400">
          <a:solidFill>
            <a:schemeClr val="tx2"/>
          </a:solidFill>
          <a:latin typeface="Tahoma" charset="0"/>
        </a:defRPr>
      </a:lvl9pPr>
    </p:titleStyle>
    <p:bodyStyle>
      <a:lvl1pPr marL="342900" indent="-342900" algn="l" rtl="0" eaLnBrk="1" fontAlgn="base" hangingPunct="1">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1" fontAlgn="base" hangingPunct="1">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1" fontAlgn="base" hangingPunct="1">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0118" name="Picture 6"/>
          <p:cNvPicPr>
            <a:picLocks noChangeAspect="1" noChangeArrowheads="1"/>
          </p:cNvPicPr>
          <p:nvPr/>
        </p:nvPicPr>
        <p:blipFill>
          <a:blip r:embed="rId3"/>
          <a:srcRect/>
          <a:stretch>
            <a:fillRect/>
          </a:stretch>
        </p:blipFill>
        <p:spPr bwMode="auto">
          <a:xfrm>
            <a:off x="0" y="0"/>
            <a:ext cx="9144000" cy="6859588"/>
          </a:xfrm>
          <a:prstGeom prst="rect">
            <a:avLst/>
          </a:prstGeom>
          <a:noFill/>
        </p:spPr>
      </p:pic>
      <p:sp>
        <p:nvSpPr>
          <p:cNvPr id="90117" name="WordArt 5"/>
          <p:cNvSpPr>
            <a:spLocks noChangeArrowheads="1" noChangeShapeType="1" noTextEdit="1"/>
          </p:cNvSpPr>
          <p:nvPr/>
        </p:nvSpPr>
        <p:spPr bwMode="auto">
          <a:xfrm>
            <a:off x="684213" y="2205038"/>
            <a:ext cx="6264275" cy="2808287"/>
          </a:xfrm>
          <a:prstGeom prst="rect">
            <a:avLst/>
          </a:prstGeom>
        </p:spPr>
        <p:txBody>
          <a:bodyPr wrap="none" fromWordArt="1">
            <a:prstTxWarp prst="textSlantUp">
              <a:avLst>
                <a:gd name="adj" fmla="val 40736"/>
              </a:avLst>
            </a:prstTxWarp>
            <a:scene3d>
              <a:camera prst="legacyObliqueRight"/>
              <a:lightRig rig="legacyHarsh3" dir="t"/>
            </a:scene3d>
            <a:sp3d extrusionH="100000" prstMaterial="legacyMatte">
              <a:extrusionClr>
                <a:srgbClr val="663300"/>
              </a:extrusionClr>
            </a:sp3d>
          </a:bodyPr>
          <a:lstStyle/>
          <a:p>
            <a:pPr algn="ctr"/>
            <a:r>
              <a:rPr lang="ru-RU" sz="3600" kern="10">
                <a:ln w="9525">
                  <a:round/>
                  <a:headEnd/>
                  <a:tailEnd/>
                </a:ln>
                <a:gradFill rotWithShape="0">
                  <a:gsLst>
                    <a:gs pos="0">
                      <a:srgbClr val="FFFF66"/>
                    </a:gs>
                    <a:gs pos="100000">
                      <a:schemeClr val="hlink"/>
                    </a:gs>
                  </a:gsLst>
                  <a:path path="rect">
                    <a:fillToRect l="50000" t="50000" r="50000" b="50000"/>
                  </a:path>
                </a:gradFill>
                <a:latin typeface="Arial"/>
                <a:cs typeface="Arial"/>
              </a:rPr>
              <a:t>Новогодняя сказка</a:t>
            </a:r>
          </a:p>
        </p:txBody>
      </p:sp>
      <p:sp>
        <p:nvSpPr>
          <p:cNvPr id="90116" name="WordArt 4"/>
          <p:cNvSpPr>
            <a:spLocks noChangeArrowheads="1" noChangeShapeType="1" noTextEdit="1"/>
          </p:cNvSpPr>
          <p:nvPr/>
        </p:nvSpPr>
        <p:spPr bwMode="auto">
          <a:xfrm>
            <a:off x="1331913" y="260350"/>
            <a:ext cx="6480175" cy="1368425"/>
          </a:xfrm>
          <a:prstGeom prst="rect">
            <a:avLst/>
          </a:prstGeom>
        </p:spPr>
        <p:txBody>
          <a:bodyPr wrap="none" fromWordArt="1">
            <a:prstTxWarp prst="textPlain">
              <a:avLst>
                <a:gd name="adj" fmla="val 50000"/>
              </a:avLst>
            </a:prstTxWarp>
          </a:bodyPr>
          <a:lstStyle/>
          <a:p>
            <a:pPr algn="ctr"/>
            <a:r>
              <a:rPr lang="ru-RU"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Arial"/>
                <a:cs typeface="Arial"/>
              </a:rPr>
              <a:t>Проект </a:t>
            </a:r>
          </a:p>
          <a:p>
            <a:pPr algn="ctr"/>
            <a:r>
              <a:rPr lang="ru-RU"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latin typeface="Arial"/>
                <a:cs typeface="Arial"/>
              </a:rPr>
              <a:t>по технологии</a:t>
            </a:r>
          </a:p>
        </p:txBody>
      </p:sp>
      <p:sp>
        <p:nvSpPr>
          <p:cNvPr id="90119" name="Text Box 7"/>
          <p:cNvSpPr txBox="1">
            <a:spLocks noChangeArrowheads="1"/>
          </p:cNvSpPr>
          <p:nvPr/>
        </p:nvSpPr>
        <p:spPr bwMode="auto">
          <a:xfrm>
            <a:off x="250825" y="5665788"/>
            <a:ext cx="6481763" cy="1192212"/>
          </a:xfrm>
          <a:prstGeom prst="rect">
            <a:avLst/>
          </a:prstGeom>
          <a:noFill/>
          <a:ln w="9525">
            <a:noFill/>
            <a:miter lim="800000"/>
            <a:headEnd/>
            <a:tailEnd/>
          </a:ln>
          <a:effectLst/>
        </p:spPr>
        <p:txBody>
          <a:bodyPr>
            <a:spAutoFit/>
          </a:bodyPr>
          <a:lstStyle/>
          <a:p>
            <a:pPr>
              <a:spcBef>
                <a:spcPct val="50000"/>
              </a:spcBef>
            </a:pPr>
            <a:r>
              <a:rPr lang="ru-RU">
                <a:solidFill>
                  <a:schemeClr val="bg1"/>
                </a:solidFill>
              </a:rPr>
              <a:t>Авторы проекта                учащиеся 5 класса</a:t>
            </a:r>
          </a:p>
          <a:p>
            <a:pPr>
              <a:spcBef>
                <a:spcPct val="50000"/>
              </a:spcBef>
            </a:pPr>
            <a:r>
              <a:rPr lang="ru-RU">
                <a:solidFill>
                  <a:schemeClr val="bg1"/>
                </a:solidFill>
              </a:rPr>
              <a:t>Руководитель проекта       Писарь Р.А учитель технологии</a:t>
            </a:r>
          </a:p>
          <a:p>
            <a:pPr>
              <a:spcBef>
                <a:spcPct val="50000"/>
              </a:spcBef>
            </a:pPr>
            <a:r>
              <a:rPr lang="ru-RU">
                <a:solidFill>
                  <a:schemeClr val="bg1"/>
                </a:solidFill>
              </a:rPr>
              <a:t>                                 2008 г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ru-RU" sz="4000" b="1" i="1"/>
              <a:t>Снежинка.</a:t>
            </a:r>
            <a:r>
              <a:rPr lang="ru-RU" sz="4000"/>
              <a:t/>
            </a:r>
            <a:br>
              <a:rPr lang="ru-RU" sz="4000"/>
            </a:br>
            <a:endParaRPr lang="ru-RU" sz="4000"/>
          </a:p>
        </p:txBody>
      </p:sp>
      <p:sp>
        <p:nvSpPr>
          <p:cNvPr id="99331" name="Rectangle 3"/>
          <p:cNvSpPr>
            <a:spLocks noGrp="1" noChangeArrowheads="1"/>
          </p:cNvSpPr>
          <p:nvPr>
            <p:ph type="body" sz="half" idx="1"/>
          </p:nvPr>
        </p:nvSpPr>
        <p:spPr>
          <a:xfrm>
            <a:off x="0" y="1989138"/>
            <a:ext cx="9144000" cy="4652962"/>
          </a:xfrm>
        </p:spPr>
        <p:txBody>
          <a:bodyPr/>
          <a:lstStyle/>
          <a:p>
            <a:pPr marL="0" indent="0">
              <a:lnSpc>
                <a:spcPct val="90000"/>
              </a:lnSpc>
            </a:pPr>
            <a:r>
              <a:rPr lang="ru-RU" sz="2000"/>
              <a:t> материал – белая бумага.</a:t>
            </a:r>
          </a:p>
          <a:p>
            <a:pPr marL="0" indent="0">
              <a:lnSpc>
                <a:spcPct val="90000"/>
              </a:lnSpc>
            </a:pPr>
            <a:r>
              <a:rPr lang="ru-RU" sz="2000"/>
              <a:t> инструменты – ножницы.</a:t>
            </a:r>
          </a:p>
          <a:p>
            <a:pPr marL="0" indent="0">
              <a:lnSpc>
                <a:spcPct val="90000"/>
              </a:lnSpc>
            </a:pPr>
            <a:r>
              <a:rPr lang="ru-RU" sz="2000"/>
              <a:t> способ соединения – клей, скобы.</a:t>
            </a:r>
          </a:p>
          <a:p>
            <a:pPr marL="0" indent="0">
              <a:lnSpc>
                <a:spcPct val="90000"/>
              </a:lnSpc>
            </a:pPr>
            <a:r>
              <a:rPr lang="ru-RU" sz="2000"/>
              <a:t> диаметр звезды – 50см.</a:t>
            </a:r>
          </a:p>
          <a:p>
            <a:pPr marL="0" indent="0">
              <a:lnSpc>
                <a:spcPct val="90000"/>
              </a:lnSpc>
            </a:pPr>
            <a:endParaRPr lang="ru-RU" sz="2000"/>
          </a:p>
          <a:p>
            <a:pPr marL="0" indent="0">
              <a:lnSpc>
                <a:spcPct val="90000"/>
              </a:lnSpc>
              <a:buFont typeface="Wingdings" pitchFamily="2" charset="2"/>
              <a:buNone/>
            </a:pPr>
            <a:r>
              <a:rPr lang="ru-RU" sz="2000" u="sng"/>
              <a:t>Технология изготовления.</a:t>
            </a:r>
          </a:p>
          <a:p>
            <a:pPr marL="0" indent="0">
              <a:lnSpc>
                <a:spcPct val="90000"/>
              </a:lnSpc>
              <a:buFont typeface="Wingdings" pitchFamily="2" charset="2"/>
              <a:buNone/>
            </a:pPr>
            <a:r>
              <a:rPr lang="ru-RU" sz="2000"/>
              <a:t>Звезда состоит из 5 или 6 элементов. Основа элемента – квадрат, который мы складываем по диагонали 2 раза, получается треугольник. Затем мы делаем 8 надрезов вдоль нижней части треугольника от основного сгиба к двойному, не дорезая 1 -1.5см. Заготовку разворачиваем.Затем склеиваем попарно одну полоску с одной стороны с другой полоской с другой полоской с другой стороны. Первую пару – в одну сторону, вторую пару – в другую. И так дальше до конца. Получается один элемент звезды, похожий на сосульку. Фрагменты соединяем между собой боковыми частями, затем – по центру, все вместе.</a:t>
            </a:r>
          </a:p>
        </p:txBody>
      </p:sp>
      <p:pic>
        <p:nvPicPr>
          <p:cNvPr id="99335" name="Picture 7" descr="q4"/>
          <p:cNvPicPr>
            <a:picLocks noGrp="1" noChangeAspect="1" noChangeArrowheads="1"/>
          </p:cNvPicPr>
          <p:nvPr>
            <p:ph sz="half" idx="2"/>
          </p:nvPr>
        </p:nvPicPr>
        <p:blipFill>
          <a:blip r:embed="rId2" cstate="screen"/>
          <a:srcRect/>
          <a:stretch>
            <a:fillRect/>
          </a:stretch>
        </p:blipFill>
        <p:spPr>
          <a:xfrm>
            <a:off x="4787900" y="981075"/>
            <a:ext cx="3810000" cy="2768600"/>
          </a:xfr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ru-RU" sz="4000" b="1" i="1"/>
              <a:t>Птичка.</a:t>
            </a:r>
            <a:r>
              <a:rPr lang="ru-RU" sz="4000"/>
              <a:t/>
            </a:r>
            <a:br>
              <a:rPr lang="ru-RU" sz="4000"/>
            </a:br>
            <a:endParaRPr lang="ru-RU" sz="4000"/>
          </a:p>
        </p:txBody>
      </p:sp>
      <p:sp>
        <p:nvSpPr>
          <p:cNvPr id="100355" name="Rectangle 3"/>
          <p:cNvSpPr>
            <a:spLocks noGrp="1" noChangeArrowheads="1"/>
          </p:cNvSpPr>
          <p:nvPr>
            <p:ph type="body" sz="half" idx="1"/>
          </p:nvPr>
        </p:nvSpPr>
        <p:spPr>
          <a:xfrm>
            <a:off x="323850" y="2060575"/>
            <a:ext cx="4248150" cy="4114800"/>
          </a:xfrm>
        </p:spPr>
        <p:txBody>
          <a:bodyPr/>
          <a:lstStyle/>
          <a:p>
            <a:pPr>
              <a:lnSpc>
                <a:spcPct val="80000"/>
              </a:lnSpc>
            </a:pPr>
            <a:r>
              <a:rPr lang="ru-RU" sz="1800"/>
              <a:t>материал – картон, цветная бумага.</a:t>
            </a:r>
          </a:p>
          <a:p>
            <a:pPr>
              <a:lnSpc>
                <a:spcPct val="80000"/>
              </a:lnSpc>
            </a:pPr>
            <a:r>
              <a:rPr lang="ru-RU" sz="1800"/>
              <a:t>инструменты – ножницы, линейка, циркуль, карандаш.</a:t>
            </a:r>
          </a:p>
          <a:p>
            <a:pPr>
              <a:lnSpc>
                <a:spcPct val="80000"/>
              </a:lnSpc>
            </a:pPr>
            <a:r>
              <a:rPr lang="ru-RU" sz="1800"/>
              <a:t>способ соединения – клей, скобы.</a:t>
            </a:r>
          </a:p>
          <a:p>
            <a:pPr>
              <a:lnSpc>
                <a:spcPct val="80000"/>
              </a:lnSpc>
            </a:pPr>
            <a:r>
              <a:rPr lang="ru-RU" sz="1800"/>
              <a:t>длина – 25см.</a:t>
            </a:r>
          </a:p>
        </p:txBody>
      </p:sp>
      <p:sp>
        <p:nvSpPr>
          <p:cNvPr id="100358" name="Text Box 6"/>
          <p:cNvSpPr txBox="1">
            <a:spLocks noChangeArrowheads="1"/>
          </p:cNvSpPr>
          <p:nvPr/>
        </p:nvSpPr>
        <p:spPr bwMode="auto">
          <a:xfrm>
            <a:off x="250825" y="3500438"/>
            <a:ext cx="8642350" cy="3113087"/>
          </a:xfrm>
          <a:prstGeom prst="rect">
            <a:avLst/>
          </a:prstGeom>
          <a:noFill/>
          <a:ln w="9525">
            <a:noFill/>
            <a:miter lim="800000"/>
            <a:headEnd/>
            <a:tailEnd/>
          </a:ln>
          <a:effectLst/>
        </p:spPr>
        <p:txBody>
          <a:bodyPr>
            <a:spAutoFit/>
          </a:bodyPr>
          <a:lstStyle/>
          <a:p>
            <a:r>
              <a:rPr lang="ru-RU" u="sng"/>
              <a:t>Технология изготовления.</a:t>
            </a:r>
          </a:p>
          <a:p>
            <a:r>
              <a:rPr lang="ru-RU"/>
              <a:t>    Делаем шаблон туловища птички вместе с головкой и клювом. Затем по шаблону из картона вырезаем 2 детали туловища, вдоль которого делаем прорезь для крыльев. Из бумаги другого цвета делаем гофрированные крылья, хвост и гребешок.</a:t>
            </a:r>
            <a:endParaRPr lang="ru-RU" i="1"/>
          </a:p>
          <a:p>
            <a:r>
              <a:rPr lang="ru-RU" i="1"/>
              <a:t>             Гофр – это гармошка из одинаковых складочек. Гофрированная бумага не прогибается под тяжестью, может выдерживать любую форму.</a:t>
            </a:r>
            <a:endParaRPr lang="ru-RU"/>
          </a:p>
          <a:p>
            <a:r>
              <a:rPr lang="ru-RU"/>
              <a:t>    С помощью скоб закрепляем  на основании туловища хвост, крылья и гребешок, соединяя таким образом обе детали туловища. Приклеиваем глазки – кружочки из цветной бумаги.</a:t>
            </a:r>
          </a:p>
          <a:p>
            <a:r>
              <a:rPr lang="ru-RU"/>
              <a:t>    Размер птички может быть произвольным. Главное – сохранить пропорции.</a:t>
            </a:r>
          </a:p>
        </p:txBody>
      </p:sp>
      <p:pic>
        <p:nvPicPr>
          <p:cNvPr id="100360" name="Picture 8" descr="q5"/>
          <p:cNvPicPr>
            <a:picLocks noGrp="1" noChangeAspect="1" noChangeArrowheads="1"/>
          </p:cNvPicPr>
          <p:nvPr>
            <p:ph sz="half" idx="2"/>
          </p:nvPr>
        </p:nvPicPr>
        <p:blipFill>
          <a:blip r:embed="rId2" cstate="screen"/>
          <a:srcRect/>
          <a:stretch>
            <a:fillRect/>
          </a:stretch>
        </p:blipFill>
        <p:spPr>
          <a:xfrm>
            <a:off x="4932363" y="908050"/>
            <a:ext cx="3810000" cy="2535238"/>
          </a:xfr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ru-RU" sz="4000" b="1" i="1"/>
              <a:t>Снежки.</a:t>
            </a:r>
            <a:r>
              <a:rPr lang="ru-RU" sz="4000"/>
              <a:t/>
            </a:r>
            <a:br>
              <a:rPr lang="ru-RU" sz="4000"/>
            </a:br>
            <a:endParaRPr lang="ru-RU" sz="4000"/>
          </a:p>
        </p:txBody>
      </p:sp>
      <p:sp>
        <p:nvSpPr>
          <p:cNvPr id="103427" name="Rectangle 3"/>
          <p:cNvSpPr>
            <a:spLocks noGrp="1" noChangeArrowheads="1"/>
          </p:cNvSpPr>
          <p:nvPr>
            <p:ph type="body" idx="1"/>
          </p:nvPr>
        </p:nvSpPr>
        <p:spPr>
          <a:xfrm>
            <a:off x="323850" y="2060575"/>
            <a:ext cx="7848600" cy="4248150"/>
          </a:xfrm>
        </p:spPr>
        <p:txBody>
          <a:bodyPr/>
          <a:lstStyle/>
          <a:p>
            <a:pPr>
              <a:lnSpc>
                <a:spcPct val="80000"/>
              </a:lnSpc>
            </a:pPr>
            <a:r>
              <a:rPr lang="ru-RU" sz="1900"/>
              <a:t>материал – надувной резиновый</a:t>
            </a:r>
          </a:p>
          <a:p>
            <a:pPr>
              <a:lnSpc>
                <a:spcPct val="80000"/>
              </a:lnSpc>
              <a:buFont typeface="Wingdings" pitchFamily="2" charset="2"/>
              <a:buNone/>
            </a:pPr>
            <a:r>
              <a:rPr lang="ru-RU" sz="1900"/>
              <a:t>     шарик, швейные   нитки, фольга.</a:t>
            </a:r>
          </a:p>
          <a:p>
            <a:pPr>
              <a:lnSpc>
                <a:spcPct val="80000"/>
              </a:lnSpc>
            </a:pPr>
            <a:r>
              <a:rPr lang="ru-RU" sz="1900"/>
              <a:t>инструменты – карандаш, ножницы.</a:t>
            </a:r>
          </a:p>
          <a:p>
            <a:pPr>
              <a:lnSpc>
                <a:spcPct val="80000"/>
              </a:lnSpc>
            </a:pPr>
            <a:r>
              <a:rPr lang="ru-RU" sz="1900"/>
              <a:t>способ соединения – клей.</a:t>
            </a:r>
          </a:p>
          <a:p>
            <a:pPr>
              <a:lnSpc>
                <a:spcPct val="80000"/>
              </a:lnSpc>
            </a:pPr>
            <a:r>
              <a:rPr lang="ru-RU" sz="1900"/>
              <a:t>диаметр – 25см.</a:t>
            </a:r>
          </a:p>
          <a:p>
            <a:pPr>
              <a:lnSpc>
                <a:spcPct val="80000"/>
              </a:lnSpc>
            </a:pPr>
            <a:endParaRPr lang="ru-RU" sz="1900"/>
          </a:p>
          <a:p>
            <a:pPr>
              <a:lnSpc>
                <a:spcPct val="80000"/>
              </a:lnSpc>
              <a:buFont typeface="Wingdings" pitchFamily="2" charset="2"/>
              <a:buNone/>
            </a:pPr>
            <a:r>
              <a:rPr lang="ru-RU" sz="1900" u="sng"/>
              <a:t>Технология изготовления.</a:t>
            </a:r>
          </a:p>
          <a:p>
            <a:pPr>
              <a:lnSpc>
                <a:spcPct val="80000"/>
              </a:lnSpc>
            </a:pPr>
            <a:r>
              <a:rPr lang="ru-RU" sz="1900"/>
              <a:t>    Резиновый шарик надуваем до определённого размера, завязываем его, кисточкой смазываем клеем и наматываем первый слой ниток. Затем снова намазываем клеем и наматываем второй слой ниток. Таким образом накладываем слой за слоем до тех пор, пока не останется ни одного просвета.</a:t>
            </a:r>
          </a:p>
          <a:p>
            <a:pPr>
              <a:lnSpc>
                <a:spcPct val="80000"/>
              </a:lnSpc>
            </a:pPr>
            <a:r>
              <a:rPr lang="ru-RU" sz="1900"/>
              <a:t>    Когда клей высохнет, мы украшаем шарики мелкими цветочками, вырезанными из белой и зелёной фольги </a:t>
            </a:r>
          </a:p>
        </p:txBody>
      </p:sp>
      <p:pic>
        <p:nvPicPr>
          <p:cNvPr id="103429" name="Picture 5" descr="q7"/>
          <p:cNvPicPr>
            <a:picLocks noChangeAspect="1" noChangeArrowheads="1"/>
          </p:cNvPicPr>
          <p:nvPr/>
        </p:nvPicPr>
        <p:blipFill>
          <a:blip r:embed="rId2"/>
          <a:srcRect/>
          <a:stretch>
            <a:fillRect/>
          </a:stretch>
        </p:blipFill>
        <p:spPr bwMode="auto">
          <a:xfrm>
            <a:off x="4932363" y="692150"/>
            <a:ext cx="3852862" cy="2925763"/>
          </a:xfrm>
          <a:prstGeom prst="rect">
            <a:avLst/>
          </a:prstGeom>
          <a:noFill/>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ru-RU" sz="4000" b="1" i="1"/>
              <a:t>Фонарик.</a:t>
            </a:r>
            <a:r>
              <a:rPr lang="ru-RU" sz="4000"/>
              <a:t/>
            </a:r>
            <a:br>
              <a:rPr lang="ru-RU" sz="4000"/>
            </a:br>
            <a:endParaRPr lang="ru-RU" sz="4000"/>
          </a:p>
        </p:txBody>
      </p:sp>
      <p:sp>
        <p:nvSpPr>
          <p:cNvPr id="101379" name="Rectangle 3"/>
          <p:cNvSpPr>
            <a:spLocks noGrp="1" noChangeArrowheads="1"/>
          </p:cNvSpPr>
          <p:nvPr>
            <p:ph type="body" sz="half" idx="1"/>
          </p:nvPr>
        </p:nvSpPr>
        <p:spPr>
          <a:xfrm>
            <a:off x="179388" y="1989138"/>
            <a:ext cx="4679950" cy="3024187"/>
          </a:xfrm>
        </p:spPr>
        <p:txBody>
          <a:bodyPr/>
          <a:lstStyle/>
          <a:p>
            <a:pPr marL="92075" indent="-92075" defTabSz="274638">
              <a:lnSpc>
                <a:spcPct val="80000"/>
              </a:lnSpc>
              <a:tabLst>
                <a:tab pos="365125" algn="l"/>
              </a:tabLst>
            </a:pPr>
            <a:r>
              <a:rPr lang="ru-RU" sz="1600"/>
              <a:t>  материал – цветная бумага.</a:t>
            </a:r>
          </a:p>
          <a:p>
            <a:pPr marL="92075" indent="-92075" defTabSz="274638">
              <a:lnSpc>
                <a:spcPct val="80000"/>
              </a:lnSpc>
              <a:tabLst>
                <a:tab pos="365125" algn="l"/>
              </a:tabLst>
            </a:pPr>
            <a:r>
              <a:rPr lang="ru-RU" sz="1600"/>
              <a:t>  инструменты – ножницы, линейка, </a:t>
            </a:r>
          </a:p>
          <a:p>
            <a:pPr marL="92075" indent="-92075" defTabSz="274638">
              <a:lnSpc>
                <a:spcPct val="80000"/>
              </a:lnSpc>
              <a:buFont typeface="Wingdings" pitchFamily="2" charset="2"/>
              <a:buNone/>
              <a:tabLst>
                <a:tab pos="365125" algn="l"/>
              </a:tabLst>
            </a:pPr>
            <a:r>
              <a:rPr lang="ru-RU" sz="1600"/>
              <a:t>     карандаш.</a:t>
            </a:r>
          </a:p>
          <a:p>
            <a:pPr marL="92075" indent="-92075" defTabSz="274638">
              <a:lnSpc>
                <a:spcPct val="80000"/>
              </a:lnSpc>
              <a:tabLst>
                <a:tab pos="365125" algn="l"/>
              </a:tabLst>
            </a:pPr>
            <a:r>
              <a:rPr lang="ru-RU" sz="1600"/>
              <a:t>  способ соединения – клей.</a:t>
            </a:r>
          </a:p>
          <a:p>
            <a:pPr marL="92075" indent="-92075" defTabSz="274638">
              <a:lnSpc>
                <a:spcPct val="80000"/>
              </a:lnSpc>
              <a:tabLst>
                <a:tab pos="365125" algn="l"/>
              </a:tabLst>
            </a:pPr>
            <a:endParaRPr lang="ru-RU" sz="1600"/>
          </a:p>
          <a:p>
            <a:pPr marL="92075" indent="-92075" defTabSz="274638">
              <a:lnSpc>
                <a:spcPct val="80000"/>
              </a:lnSpc>
              <a:buFont typeface="Wingdings" pitchFamily="2" charset="2"/>
              <a:buNone/>
              <a:tabLst>
                <a:tab pos="365125" algn="l"/>
              </a:tabLst>
            </a:pPr>
            <a:r>
              <a:rPr lang="ru-RU" sz="1600" u="sng"/>
              <a:t>Технология изготовления</a:t>
            </a:r>
          </a:p>
          <a:p>
            <a:pPr marL="92075" indent="-92075" defTabSz="274638">
              <a:lnSpc>
                <a:spcPct val="80000"/>
              </a:lnSpc>
              <a:buFont typeface="Wingdings" pitchFamily="2" charset="2"/>
              <a:buNone/>
              <a:tabLst>
                <a:tab pos="365125" algn="l"/>
              </a:tabLst>
            </a:pPr>
            <a:r>
              <a:rPr lang="ru-RU" sz="1600"/>
              <a:t>    Фонарик состоит из 4 частей.</a:t>
            </a:r>
          </a:p>
          <a:p>
            <a:pPr marL="92075" indent="-92075" defTabSz="274638">
              <a:lnSpc>
                <a:spcPct val="80000"/>
              </a:lnSpc>
              <a:buFont typeface="Wingdings" pitchFamily="2" charset="2"/>
              <a:buNone/>
              <a:tabLst>
                <a:tab pos="365125" algn="l"/>
              </a:tabLst>
            </a:pPr>
            <a:r>
              <a:rPr lang="ru-RU" sz="1600"/>
              <a:t>        1. основа – размер 8х14см.</a:t>
            </a:r>
          </a:p>
          <a:p>
            <a:pPr marL="92075" indent="-92075" defTabSz="274638">
              <a:lnSpc>
                <a:spcPct val="80000"/>
              </a:lnSpc>
              <a:buFont typeface="Wingdings" pitchFamily="2" charset="2"/>
              <a:buNone/>
              <a:tabLst>
                <a:tab pos="365125" algn="l"/>
              </a:tabLst>
            </a:pPr>
            <a:r>
              <a:rPr lang="ru-RU" sz="1600"/>
              <a:t>        2. веер -     размер 14х12см.</a:t>
            </a:r>
          </a:p>
          <a:p>
            <a:pPr marL="92075" indent="-92075" defTabSz="274638">
              <a:lnSpc>
                <a:spcPct val="80000"/>
              </a:lnSpc>
              <a:buFont typeface="Wingdings" pitchFamily="2" charset="2"/>
              <a:buNone/>
              <a:tabLst>
                <a:tab pos="365125" algn="l"/>
              </a:tabLst>
            </a:pPr>
            <a:r>
              <a:rPr lang="ru-RU" sz="1600"/>
              <a:t>        3. мишура – размер 14х10см.</a:t>
            </a:r>
          </a:p>
          <a:p>
            <a:pPr marL="92075" indent="-92075" defTabSz="274638">
              <a:lnSpc>
                <a:spcPct val="80000"/>
              </a:lnSpc>
              <a:buFont typeface="Wingdings" pitchFamily="2" charset="2"/>
              <a:buNone/>
              <a:tabLst>
                <a:tab pos="365125" algn="l"/>
              </a:tabLst>
            </a:pPr>
            <a:r>
              <a:rPr lang="ru-RU" sz="1600"/>
              <a:t>        4. ручка -   размер 1,5х12см.</a:t>
            </a:r>
          </a:p>
        </p:txBody>
      </p:sp>
      <p:sp>
        <p:nvSpPr>
          <p:cNvPr id="101380" name="Text Box 4"/>
          <p:cNvSpPr txBox="1">
            <a:spLocks noChangeArrowheads="1"/>
          </p:cNvSpPr>
          <p:nvPr/>
        </p:nvSpPr>
        <p:spPr bwMode="auto">
          <a:xfrm>
            <a:off x="395288" y="4868863"/>
            <a:ext cx="8569325" cy="1558925"/>
          </a:xfrm>
          <a:prstGeom prst="rect">
            <a:avLst/>
          </a:prstGeom>
          <a:noFill/>
          <a:ln w="9525">
            <a:noFill/>
            <a:miter lim="800000"/>
            <a:headEnd/>
            <a:tailEnd/>
          </a:ln>
          <a:effectLst/>
        </p:spPr>
        <p:txBody>
          <a:bodyPr>
            <a:spAutoFit/>
          </a:bodyPr>
          <a:lstStyle/>
          <a:p>
            <a:pPr>
              <a:lnSpc>
                <a:spcPct val="80000"/>
              </a:lnSpc>
              <a:spcBef>
                <a:spcPct val="20000"/>
              </a:spcBef>
              <a:buClr>
                <a:schemeClr val="folHlink"/>
              </a:buClr>
              <a:buSzPct val="60000"/>
              <a:buFont typeface="Wingdings" pitchFamily="2" charset="2"/>
              <a:buNone/>
            </a:pPr>
            <a:r>
              <a:rPr lang="ru-RU" sz="2000"/>
              <a:t>Склеиваем короткие стороны основы – получаем трубочку. Затем заготовку для веера складываем пополам вдоль длинной части и разрезаем на полоски шириной 1см, не дорезая до края 1см. Веер раскрываем и приклеиваем с двух сторон трубочки. Затем разрезаем мишуру на тонкие полоски и приклеиваем к нижней части трубочки. К верхней части приклеиваем ручку. Фонарик готов.</a:t>
            </a:r>
          </a:p>
        </p:txBody>
      </p:sp>
      <p:pic>
        <p:nvPicPr>
          <p:cNvPr id="101384" name="Picture 8" descr="q8"/>
          <p:cNvPicPr>
            <a:picLocks noGrp="1" noChangeAspect="1" noChangeArrowheads="1"/>
          </p:cNvPicPr>
          <p:nvPr>
            <p:ph sz="half" idx="2"/>
          </p:nvPr>
        </p:nvPicPr>
        <p:blipFill>
          <a:blip r:embed="rId2" cstate="screen"/>
          <a:srcRect/>
          <a:stretch>
            <a:fillRect/>
          </a:stretch>
        </p:blipFill>
        <p:spPr>
          <a:xfrm>
            <a:off x="4932363" y="1628775"/>
            <a:ext cx="3810000" cy="2867025"/>
          </a:xfr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ru-RU" sz="4000" b="1" i="1"/>
              <a:t>Шарик – веер.</a:t>
            </a:r>
            <a:r>
              <a:rPr lang="ru-RU" sz="4000"/>
              <a:t/>
            </a:r>
            <a:br>
              <a:rPr lang="ru-RU" sz="4000"/>
            </a:br>
            <a:endParaRPr lang="ru-RU" sz="4000"/>
          </a:p>
        </p:txBody>
      </p:sp>
      <p:sp>
        <p:nvSpPr>
          <p:cNvPr id="102403" name="Rectangle 3"/>
          <p:cNvSpPr>
            <a:spLocks noGrp="1" noChangeArrowheads="1"/>
          </p:cNvSpPr>
          <p:nvPr>
            <p:ph type="body" sz="half" idx="1"/>
          </p:nvPr>
        </p:nvSpPr>
        <p:spPr>
          <a:xfrm>
            <a:off x="250825" y="2060575"/>
            <a:ext cx="4249738" cy="4114800"/>
          </a:xfrm>
        </p:spPr>
        <p:txBody>
          <a:bodyPr/>
          <a:lstStyle/>
          <a:p>
            <a:pPr>
              <a:lnSpc>
                <a:spcPct val="80000"/>
              </a:lnSpc>
            </a:pPr>
            <a:r>
              <a:rPr lang="ru-RU" sz="2000"/>
              <a:t>материал – цветной картон,</a:t>
            </a:r>
          </a:p>
          <a:p>
            <a:pPr>
              <a:lnSpc>
                <a:spcPct val="80000"/>
              </a:lnSpc>
              <a:buFont typeface="Wingdings" pitchFamily="2" charset="2"/>
              <a:buNone/>
            </a:pPr>
            <a:r>
              <a:rPr lang="ru-RU" sz="2000"/>
              <a:t>     цветная бумага, нитки.</a:t>
            </a:r>
          </a:p>
          <a:p>
            <a:pPr>
              <a:lnSpc>
                <a:spcPct val="80000"/>
              </a:lnSpc>
            </a:pPr>
            <a:r>
              <a:rPr lang="ru-RU" sz="2000"/>
              <a:t>инструменты – карандаш, </a:t>
            </a:r>
          </a:p>
          <a:p>
            <a:pPr>
              <a:lnSpc>
                <a:spcPct val="80000"/>
              </a:lnSpc>
              <a:buFont typeface="Wingdings" pitchFamily="2" charset="2"/>
              <a:buNone/>
            </a:pPr>
            <a:r>
              <a:rPr lang="ru-RU" sz="2000"/>
              <a:t>    ластик, ножницы.</a:t>
            </a:r>
          </a:p>
          <a:p>
            <a:pPr>
              <a:lnSpc>
                <a:spcPct val="80000"/>
              </a:lnSpc>
            </a:pPr>
            <a:r>
              <a:rPr lang="ru-RU" sz="2000"/>
              <a:t>способ соединения – клей, скобы.</a:t>
            </a:r>
          </a:p>
          <a:p>
            <a:pPr>
              <a:lnSpc>
                <a:spcPct val="80000"/>
              </a:lnSpc>
            </a:pPr>
            <a:r>
              <a:rPr lang="ru-RU" sz="2000"/>
              <a:t>диаметр – 25см.</a:t>
            </a:r>
          </a:p>
          <a:p>
            <a:pPr>
              <a:lnSpc>
                <a:spcPct val="80000"/>
              </a:lnSpc>
              <a:buFont typeface="Wingdings" pitchFamily="2" charset="2"/>
              <a:buNone/>
            </a:pPr>
            <a:endParaRPr lang="ru-RU" sz="2000"/>
          </a:p>
        </p:txBody>
      </p:sp>
      <p:sp>
        <p:nvSpPr>
          <p:cNvPr id="102404" name="Text Box 4"/>
          <p:cNvSpPr txBox="1">
            <a:spLocks noChangeArrowheads="1"/>
          </p:cNvSpPr>
          <p:nvPr/>
        </p:nvSpPr>
        <p:spPr bwMode="auto">
          <a:xfrm>
            <a:off x="250825" y="4292600"/>
            <a:ext cx="8893175" cy="2378075"/>
          </a:xfrm>
          <a:prstGeom prst="rect">
            <a:avLst/>
          </a:prstGeom>
          <a:noFill/>
          <a:ln w="9525">
            <a:noFill/>
            <a:miter lim="800000"/>
            <a:headEnd/>
            <a:tailEnd/>
          </a:ln>
          <a:effectLst/>
        </p:spPr>
        <p:txBody>
          <a:bodyPr>
            <a:spAutoFit/>
          </a:bodyPr>
          <a:lstStyle/>
          <a:p>
            <a:r>
              <a:rPr lang="ru-RU" sz="2000" u="sng"/>
              <a:t>Технология изготовления.</a:t>
            </a:r>
          </a:p>
          <a:p>
            <a:r>
              <a:rPr lang="ru-RU" sz="2000"/>
              <a:t>       Основа поделки – три круглых детали, согнутых посередине лицевой стороной внутрь. Для того, чтобы придать ей объёмный вид, по центру каждой детали мы приклеиваем веер из гофрированной цветной бумаги. Затем соединяем их вместе, скрепляя между собой скобами по краю. К готовой поделке прикрепляем петлю из ниток.</a:t>
            </a:r>
          </a:p>
          <a:p>
            <a:pPr>
              <a:spcBef>
                <a:spcPct val="50000"/>
              </a:spcBef>
            </a:pPr>
            <a:endParaRPr lang="ru-RU" sz="2000"/>
          </a:p>
        </p:txBody>
      </p:sp>
      <p:pic>
        <p:nvPicPr>
          <p:cNvPr id="102408" name="Picture 8" descr="q9"/>
          <p:cNvPicPr>
            <a:picLocks noGrp="1" noChangeAspect="1" noChangeArrowheads="1"/>
          </p:cNvPicPr>
          <p:nvPr>
            <p:ph sz="half" idx="2"/>
          </p:nvPr>
        </p:nvPicPr>
        <p:blipFill>
          <a:blip r:embed="rId2" cstate="screen"/>
          <a:srcRect/>
          <a:stretch>
            <a:fillRect/>
          </a:stretch>
        </p:blipFill>
        <p:spPr>
          <a:xfrm>
            <a:off x="4932363" y="1484313"/>
            <a:ext cx="3810000" cy="2671762"/>
          </a:xfr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ru-RU" sz="4000" b="1" i="1"/>
              <a:t>Ёжик.</a:t>
            </a:r>
            <a:r>
              <a:rPr lang="ru-RU" sz="4000"/>
              <a:t/>
            </a:r>
            <a:br>
              <a:rPr lang="ru-RU" sz="4000"/>
            </a:br>
            <a:endParaRPr lang="ru-RU" sz="4000"/>
          </a:p>
        </p:txBody>
      </p:sp>
      <p:sp>
        <p:nvSpPr>
          <p:cNvPr id="105475" name="Rectangle 3"/>
          <p:cNvSpPr>
            <a:spLocks noGrp="1" noChangeArrowheads="1"/>
          </p:cNvSpPr>
          <p:nvPr>
            <p:ph type="body" sz="half" idx="1"/>
          </p:nvPr>
        </p:nvSpPr>
        <p:spPr>
          <a:xfrm>
            <a:off x="250825" y="2017713"/>
            <a:ext cx="4741863" cy="4114800"/>
          </a:xfrm>
        </p:spPr>
        <p:txBody>
          <a:bodyPr/>
          <a:lstStyle/>
          <a:p>
            <a:pPr>
              <a:lnSpc>
                <a:spcPct val="80000"/>
              </a:lnSpc>
            </a:pPr>
            <a:r>
              <a:rPr lang="ru-RU" sz="1700"/>
              <a:t>материал – листы из глянцевых журналов.</a:t>
            </a:r>
          </a:p>
          <a:p>
            <a:pPr>
              <a:lnSpc>
                <a:spcPct val="80000"/>
              </a:lnSpc>
            </a:pPr>
            <a:r>
              <a:rPr lang="ru-RU" sz="1700"/>
              <a:t>инструменты – ножницы.</a:t>
            </a:r>
          </a:p>
          <a:p>
            <a:pPr>
              <a:lnSpc>
                <a:spcPct val="80000"/>
              </a:lnSpc>
            </a:pPr>
            <a:r>
              <a:rPr lang="ru-RU" sz="1700"/>
              <a:t>способ соединения – клей</a:t>
            </a:r>
          </a:p>
          <a:p>
            <a:pPr>
              <a:lnSpc>
                <a:spcPct val="80000"/>
              </a:lnSpc>
            </a:pPr>
            <a:r>
              <a:rPr lang="ru-RU" sz="1700"/>
              <a:t>диаметр – 24см.</a:t>
            </a:r>
          </a:p>
          <a:p>
            <a:pPr>
              <a:lnSpc>
                <a:spcPct val="80000"/>
              </a:lnSpc>
            </a:pPr>
            <a:endParaRPr lang="ru-RU" sz="1700"/>
          </a:p>
          <a:p>
            <a:pPr>
              <a:lnSpc>
                <a:spcPct val="80000"/>
              </a:lnSpc>
              <a:buFont typeface="Wingdings" pitchFamily="2" charset="2"/>
              <a:buNone/>
            </a:pPr>
            <a:r>
              <a:rPr lang="ru-RU" sz="2000" u="sng"/>
              <a:t>Технология изготовления</a:t>
            </a:r>
          </a:p>
        </p:txBody>
      </p:sp>
      <p:sp>
        <p:nvSpPr>
          <p:cNvPr id="105478" name="Text Box 6"/>
          <p:cNvSpPr txBox="1">
            <a:spLocks noChangeArrowheads="1"/>
          </p:cNvSpPr>
          <p:nvPr/>
        </p:nvSpPr>
        <p:spPr bwMode="auto">
          <a:xfrm>
            <a:off x="323850" y="4005263"/>
            <a:ext cx="8351838" cy="2427287"/>
          </a:xfrm>
          <a:prstGeom prst="rect">
            <a:avLst/>
          </a:prstGeom>
          <a:noFill/>
          <a:ln w="9525">
            <a:noFill/>
            <a:miter lim="800000"/>
            <a:headEnd/>
            <a:tailEnd/>
          </a:ln>
          <a:effectLst/>
        </p:spPr>
        <p:txBody>
          <a:bodyPr>
            <a:spAutoFit/>
          </a:bodyPr>
          <a:lstStyle/>
          <a:p>
            <a:r>
              <a:rPr lang="ru-RU"/>
              <a:t>Ёжик состоит из 12 элементов, соединённых между собой с помощью иголки и нитки. Основа элемента – квадрат, свёрнутый по диагонали 3 раза. Треугольник разрезаем по линиям сгиба, не дорезая до центра 1 – 1,5см.</a:t>
            </a:r>
          </a:p>
          <a:p>
            <a:r>
              <a:rPr lang="ru-RU"/>
              <a:t>    Разворачиваем лист. Получается 8 треугольников на одном листе. Затем сворачиваем треугольники в конусы так, чтобы длинный уголок оказался сверху. Этим уголком мы закрепляем конус, заворачивая его внутрь.</a:t>
            </a:r>
          </a:p>
          <a:p>
            <a:pPr>
              <a:spcBef>
                <a:spcPct val="50000"/>
              </a:spcBef>
            </a:pPr>
            <a:endParaRPr lang="ru-RU"/>
          </a:p>
        </p:txBody>
      </p:sp>
      <p:pic>
        <p:nvPicPr>
          <p:cNvPr id="105483" name="Picture 11" descr="q10"/>
          <p:cNvPicPr>
            <a:picLocks noGrp="1" noChangeAspect="1" noChangeArrowheads="1"/>
          </p:cNvPicPr>
          <p:nvPr>
            <p:ph sz="half" idx="2"/>
          </p:nvPr>
        </p:nvPicPr>
        <p:blipFill>
          <a:blip r:embed="rId2" cstate="screen"/>
          <a:srcRect/>
          <a:stretch>
            <a:fillRect/>
          </a:stretch>
        </p:blipFill>
        <p:spPr>
          <a:xfrm>
            <a:off x="4716463" y="981075"/>
            <a:ext cx="3810000" cy="2649538"/>
          </a:xfr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ru-RU" b="1" i="1"/>
              <a:t>Цепочка.</a:t>
            </a:r>
          </a:p>
        </p:txBody>
      </p:sp>
      <p:sp>
        <p:nvSpPr>
          <p:cNvPr id="104451" name="Rectangle 3"/>
          <p:cNvSpPr>
            <a:spLocks noGrp="1" noChangeArrowheads="1"/>
          </p:cNvSpPr>
          <p:nvPr>
            <p:ph type="body" sz="half" idx="1"/>
          </p:nvPr>
        </p:nvSpPr>
        <p:spPr>
          <a:xfrm>
            <a:off x="0" y="1989138"/>
            <a:ext cx="5694363" cy="4114800"/>
          </a:xfrm>
        </p:spPr>
        <p:txBody>
          <a:bodyPr/>
          <a:lstStyle/>
          <a:p>
            <a:pPr>
              <a:lnSpc>
                <a:spcPct val="90000"/>
              </a:lnSpc>
            </a:pPr>
            <a:endParaRPr lang="ru-RU" sz="2400"/>
          </a:p>
          <a:p>
            <a:pPr>
              <a:lnSpc>
                <a:spcPct val="90000"/>
              </a:lnSpc>
            </a:pPr>
            <a:r>
              <a:rPr lang="ru-RU" sz="2400"/>
              <a:t>материал – цветная бумага.</a:t>
            </a:r>
          </a:p>
          <a:p>
            <a:pPr>
              <a:lnSpc>
                <a:spcPct val="90000"/>
              </a:lnSpc>
            </a:pPr>
            <a:r>
              <a:rPr lang="ru-RU" sz="2400"/>
              <a:t>инструменты – линейка, </a:t>
            </a:r>
          </a:p>
          <a:p>
            <a:pPr>
              <a:lnSpc>
                <a:spcPct val="90000"/>
              </a:lnSpc>
              <a:buFont typeface="Wingdings" pitchFamily="2" charset="2"/>
              <a:buNone/>
            </a:pPr>
            <a:r>
              <a:rPr lang="ru-RU" sz="2400"/>
              <a:t>     карандаш, ножницы.</a:t>
            </a:r>
          </a:p>
          <a:p>
            <a:pPr>
              <a:lnSpc>
                <a:spcPct val="90000"/>
              </a:lnSpc>
            </a:pPr>
            <a:r>
              <a:rPr lang="ru-RU" sz="2400"/>
              <a:t>способ соединения – клей.</a:t>
            </a:r>
          </a:p>
          <a:p>
            <a:pPr>
              <a:lnSpc>
                <a:spcPct val="90000"/>
              </a:lnSpc>
            </a:pPr>
            <a:r>
              <a:rPr lang="ru-RU" sz="2400"/>
              <a:t>длина – 12 метров.</a:t>
            </a:r>
          </a:p>
        </p:txBody>
      </p:sp>
      <p:sp>
        <p:nvSpPr>
          <p:cNvPr id="104454" name="Text Box 6"/>
          <p:cNvSpPr txBox="1">
            <a:spLocks noChangeArrowheads="1"/>
          </p:cNvSpPr>
          <p:nvPr/>
        </p:nvSpPr>
        <p:spPr bwMode="auto">
          <a:xfrm>
            <a:off x="395288" y="4581525"/>
            <a:ext cx="8424862" cy="1735138"/>
          </a:xfrm>
          <a:prstGeom prst="rect">
            <a:avLst/>
          </a:prstGeom>
          <a:noFill/>
          <a:ln w="9525">
            <a:noFill/>
            <a:miter lim="800000"/>
            <a:headEnd/>
            <a:tailEnd/>
          </a:ln>
          <a:effectLst/>
        </p:spPr>
        <p:txBody>
          <a:bodyPr>
            <a:spAutoFit/>
          </a:bodyPr>
          <a:lstStyle/>
          <a:p>
            <a:r>
              <a:rPr lang="ru-RU" sz="2400" u="sng"/>
              <a:t>Технология изготовления:</a:t>
            </a:r>
          </a:p>
          <a:p>
            <a:r>
              <a:rPr lang="ru-RU" sz="2400"/>
              <a:t>    Цветную бумагу нарезаем на одинаковые полоски и склеиваем их, соединяя между собой, чередуя цвета </a:t>
            </a:r>
          </a:p>
          <a:p>
            <a:pPr>
              <a:spcBef>
                <a:spcPct val="50000"/>
              </a:spcBef>
            </a:pPr>
            <a:endParaRPr lang="ru-RU" sz="2400"/>
          </a:p>
        </p:txBody>
      </p:sp>
      <p:pic>
        <p:nvPicPr>
          <p:cNvPr id="104456" name="Picture 8" descr="q11"/>
          <p:cNvPicPr>
            <a:picLocks noGrp="1" noChangeAspect="1" noChangeArrowheads="1"/>
          </p:cNvPicPr>
          <p:nvPr>
            <p:ph sz="half" idx="2"/>
          </p:nvPr>
        </p:nvPicPr>
        <p:blipFill>
          <a:blip r:embed="rId2" cstate="screen"/>
          <a:srcRect/>
          <a:stretch>
            <a:fillRect/>
          </a:stretch>
        </p:blipFill>
        <p:spPr>
          <a:xfrm>
            <a:off x="4932363" y="1341438"/>
            <a:ext cx="3810000" cy="2870200"/>
          </a:xfr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ru-RU" sz="4000" b="1" i="1"/>
              <a:t>Весёлые буквы.</a:t>
            </a:r>
            <a:r>
              <a:rPr lang="ru-RU" sz="4000"/>
              <a:t/>
            </a:r>
            <a:br>
              <a:rPr lang="ru-RU" sz="4000"/>
            </a:br>
            <a:endParaRPr lang="ru-RU" sz="4000"/>
          </a:p>
        </p:txBody>
      </p:sp>
      <p:sp>
        <p:nvSpPr>
          <p:cNvPr id="106499" name="Rectangle 3"/>
          <p:cNvSpPr>
            <a:spLocks noGrp="1" noChangeArrowheads="1"/>
          </p:cNvSpPr>
          <p:nvPr>
            <p:ph type="body" idx="1"/>
          </p:nvPr>
        </p:nvSpPr>
        <p:spPr>
          <a:xfrm>
            <a:off x="250825" y="2060575"/>
            <a:ext cx="3852863" cy="2159000"/>
          </a:xfrm>
        </p:spPr>
        <p:txBody>
          <a:bodyPr/>
          <a:lstStyle/>
          <a:p>
            <a:pPr>
              <a:lnSpc>
                <a:spcPct val="80000"/>
              </a:lnSpc>
            </a:pPr>
            <a:r>
              <a:rPr lang="ru-RU" sz="2000"/>
              <a:t>материал – белый картон.</a:t>
            </a:r>
          </a:p>
          <a:p>
            <a:pPr>
              <a:lnSpc>
                <a:spcPct val="80000"/>
              </a:lnSpc>
            </a:pPr>
            <a:r>
              <a:rPr lang="ru-RU" sz="2000"/>
              <a:t>инструменты – карандаш, ластик, ножницы, кисть.</a:t>
            </a:r>
          </a:p>
          <a:p>
            <a:pPr>
              <a:lnSpc>
                <a:spcPct val="80000"/>
              </a:lnSpc>
            </a:pPr>
            <a:r>
              <a:rPr lang="ru-RU" sz="2000"/>
              <a:t>способ соединения – клейкая лента.</a:t>
            </a:r>
          </a:p>
          <a:p>
            <a:pPr>
              <a:lnSpc>
                <a:spcPct val="80000"/>
              </a:lnSpc>
            </a:pPr>
            <a:r>
              <a:rPr lang="ru-RU" sz="2000"/>
              <a:t>окраска – разноцветная гуашь.</a:t>
            </a:r>
          </a:p>
          <a:p>
            <a:pPr>
              <a:lnSpc>
                <a:spcPct val="80000"/>
              </a:lnSpc>
            </a:pPr>
            <a:r>
              <a:rPr lang="ru-RU" sz="2000"/>
              <a:t>размер буквы – 26х20см</a:t>
            </a:r>
            <a:r>
              <a:rPr lang="ru-RU" sz="2000">
                <a:solidFill>
                  <a:schemeClr val="bg1"/>
                </a:solidFill>
              </a:rPr>
              <a:t>.</a:t>
            </a:r>
          </a:p>
        </p:txBody>
      </p:sp>
      <p:sp>
        <p:nvSpPr>
          <p:cNvPr id="106501" name="Text Box 5"/>
          <p:cNvSpPr txBox="1">
            <a:spLocks noChangeArrowheads="1"/>
          </p:cNvSpPr>
          <p:nvPr/>
        </p:nvSpPr>
        <p:spPr bwMode="auto">
          <a:xfrm>
            <a:off x="323850" y="4479925"/>
            <a:ext cx="8820150" cy="2378075"/>
          </a:xfrm>
          <a:prstGeom prst="rect">
            <a:avLst/>
          </a:prstGeom>
          <a:noFill/>
          <a:ln w="9525">
            <a:noFill/>
            <a:miter lim="800000"/>
            <a:headEnd/>
            <a:tailEnd/>
          </a:ln>
          <a:effectLst/>
        </p:spPr>
        <p:txBody>
          <a:bodyPr>
            <a:spAutoFit/>
          </a:bodyPr>
          <a:lstStyle/>
          <a:p>
            <a:r>
              <a:rPr lang="ru-RU" sz="2000" u="sng"/>
              <a:t>Технология изготовления.</a:t>
            </a:r>
          </a:p>
          <a:p>
            <a:r>
              <a:rPr lang="ru-RU" sz="2000"/>
              <a:t>    Надпись «С Новым годом!» выполнена в стиле «весёлые буквы». Все буквы окрашены в яркие, красочные цвета.</a:t>
            </a:r>
          </a:p>
          <a:p>
            <a:r>
              <a:rPr lang="ru-RU" sz="2000"/>
              <a:t>    На альбомном листе делаем эскиз буквы, затем </a:t>
            </a:r>
          </a:p>
          <a:p>
            <a:r>
              <a:rPr lang="ru-RU" sz="2000"/>
              <a:t>окрашиваем её в яркий цвет и вырезаем.</a:t>
            </a:r>
          </a:p>
          <a:p>
            <a:r>
              <a:rPr lang="ru-RU" sz="2000"/>
              <a:t>    Из готовых букв делаем надпись на стене, используя клейкую ленту.</a:t>
            </a:r>
          </a:p>
          <a:p>
            <a:pPr>
              <a:spcBef>
                <a:spcPct val="50000"/>
              </a:spcBef>
            </a:pPr>
            <a:endParaRPr lang="ru-RU" sz="2000"/>
          </a:p>
        </p:txBody>
      </p:sp>
      <p:pic>
        <p:nvPicPr>
          <p:cNvPr id="106502" name="Picture 6" descr="q12"/>
          <p:cNvPicPr>
            <a:picLocks noChangeAspect="1" noChangeArrowheads="1"/>
          </p:cNvPicPr>
          <p:nvPr/>
        </p:nvPicPr>
        <p:blipFill>
          <a:blip r:embed="rId2" cstate="screen"/>
          <a:srcRect/>
          <a:stretch>
            <a:fillRect/>
          </a:stretch>
        </p:blipFill>
        <p:spPr bwMode="auto">
          <a:xfrm>
            <a:off x="4643438" y="1484313"/>
            <a:ext cx="3840162" cy="2925762"/>
          </a:xfrm>
          <a:prstGeom prst="rect">
            <a:avLst/>
          </a:prstGeom>
          <a:noFill/>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ru-RU" b="1" i="1"/>
              <a:t>Экономический расчёт.</a:t>
            </a:r>
          </a:p>
        </p:txBody>
      </p:sp>
      <p:sp>
        <p:nvSpPr>
          <p:cNvPr id="92163" name="Rectangle 3"/>
          <p:cNvSpPr>
            <a:spLocks noGrp="1" noChangeArrowheads="1"/>
          </p:cNvSpPr>
          <p:nvPr>
            <p:ph type="body" idx="1"/>
          </p:nvPr>
        </p:nvSpPr>
        <p:spPr>
          <a:xfrm>
            <a:off x="323850" y="1628775"/>
            <a:ext cx="8353425" cy="4824413"/>
          </a:xfrm>
        </p:spPr>
        <p:txBody>
          <a:bodyPr/>
          <a:lstStyle/>
          <a:p>
            <a:endParaRPr lang="ru-RU"/>
          </a:p>
          <a:p>
            <a:pPr algn="ctr">
              <a:buFont typeface="Wingdings" pitchFamily="2" charset="2"/>
              <a:buNone/>
            </a:pPr>
            <a:r>
              <a:rPr lang="ru-RU"/>
              <a:t>Делать новогодние украшения  своими руками экономически выгодно, потому что мы использовали для их изготовления материалы, которые всегда есть в запасе у любого школьника – это цветная бумага, картон и краски.</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ru-RU" sz="4000" b="1" i="1"/>
              <a:t>Самооценка.</a:t>
            </a:r>
            <a:r>
              <a:rPr lang="ru-RU" sz="4000"/>
              <a:t/>
            </a:r>
            <a:br>
              <a:rPr lang="ru-RU" sz="4000"/>
            </a:br>
            <a:endParaRPr lang="ru-RU" sz="4000"/>
          </a:p>
        </p:txBody>
      </p:sp>
      <p:sp>
        <p:nvSpPr>
          <p:cNvPr id="93187" name="Rectangle 3"/>
          <p:cNvSpPr>
            <a:spLocks noGrp="1" noChangeArrowheads="1"/>
          </p:cNvSpPr>
          <p:nvPr>
            <p:ph type="body" idx="1"/>
          </p:nvPr>
        </p:nvSpPr>
        <p:spPr>
          <a:xfrm>
            <a:off x="0" y="2060575"/>
            <a:ext cx="3455988" cy="1752600"/>
          </a:xfrm>
        </p:spPr>
        <p:txBody>
          <a:bodyPr/>
          <a:lstStyle/>
          <a:p>
            <a:pPr marL="276225" indent="173038">
              <a:lnSpc>
                <a:spcPct val="80000"/>
              </a:lnSpc>
              <a:buFont typeface="Wingdings" pitchFamily="2" charset="2"/>
              <a:buNone/>
            </a:pPr>
            <a:r>
              <a:rPr lang="ru-RU" sz="1800"/>
              <a:t>Эта работа потребовала от нас много терпенья, усидчивости   и кропотливого труда. Своей работой мы очень довольны.  </a:t>
            </a:r>
          </a:p>
          <a:p>
            <a:pPr marL="276225" indent="173038">
              <a:lnSpc>
                <a:spcPct val="80000"/>
              </a:lnSpc>
              <a:buFont typeface="Wingdings" pitchFamily="2" charset="2"/>
              <a:buNone/>
            </a:pPr>
            <a:endParaRPr lang="ru-RU" sz="1800" i="1"/>
          </a:p>
        </p:txBody>
      </p:sp>
      <p:sp>
        <p:nvSpPr>
          <p:cNvPr id="93188" name="Text Box 4"/>
          <p:cNvSpPr txBox="1">
            <a:spLocks noChangeArrowheads="1"/>
          </p:cNvSpPr>
          <p:nvPr/>
        </p:nvSpPr>
        <p:spPr bwMode="auto">
          <a:xfrm>
            <a:off x="179388" y="3933825"/>
            <a:ext cx="4105275" cy="2701925"/>
          </a:xfrm>
          <a:prstGeom prst="rect">
            <a:avLst/>
          </a:prstGeom>
          <a:noFill/>
          <a:ln w="9525">
            <a:noFill/>
            <a:miter lim="800000"/>
            <a:headEnd/>
            <a:tailEnd/>
          </a:ln>
          <a:effectLst/>
        </p:spPr>
        <p:txBody>
          <a:bodyPr>
            <a:spAutoFit/>
          </a:bodyPr>
          <a:lstStyle/>
          <a:p>
            <a:r>
              <a:rPr lang="ru-RU" i="1"/>
              <a:t>Мы не зря старались с вами – </a:t>
            </a:r>
          </a:p>
          <a:p>
            <a:r>
              <a:rPr lang="ru-RU" i="1"/>
              <a:t>Ёлка вспыхнула огнями!</a:t>
            </a:r>
          </a:p>
          <a:p>
            <a:r>
              <a:rPr lang="ru-RU" i="1"/>
              <a:t>Для детишек – ребятишек, </a:t>
            </a:r>
          </a:p>
          <a:p>
            <a:r>
              <a:rPr lang="ru-RU" i="1"/>
              <a:t>Для девчонок и мальчишек!</a:t>
            </a:r>
          </a:p>
          <a:p>
            <a:r>
              <a:rPr lang="ru-RU" i="1"/>
              <a:t>Праздник светлый, праздник яркий, </a:t>
            </a:r>
          </a:p>
          <a:p>
            <a:r>
              <a:rPr lang="ru-RU" i="1"/>
              <a:t>Весь в снежинках небосвод.</a:t>
            </a:r>
          </a:p>
          <a:p>
            <a:r>
              <a:rPr lang="ru-RU" i="1"/>
              <a:t>Дед Мороз несёт подарки,</a:t>
            </a:r>
          </a:p>
          <a:p>
            <a:r>
              <a:rPr lang="ru-RU" i="1"/>
              <a:t> И приходит Новый год!</a:t>
            </a:r>
          </a:p>
          <a:p>
            <a:pPr>
              <a:spcBef>
                <a:spcPct val="50000"/>
              </a:spcBef>
            </a:pPr>
            <a:endParaRPr lang="ru-RU"/>
          </a:p>
        </p:txBody>
      </p:sp>
      <p:pic>
        <p:nvPicPr>
          <p:cNvPr id="8" name="Picture 11" descr="q14"/>
          <p:cNvPicPr>
            <a:picLocks noChangeAspect="1" noChangeArrowheads="1"/>
          </p:cNvPicPr>
          <p:nvPr/>
        </p:nvPicPr>
        <p:blipFill>
          <a:blip r:embed="rId2"/>
          <a:srcRect/>
          <a:stretch>
            <a:fillRect/>
          </a:stretch>
        </p:blipFill>
        <p:spPr bwMode="auto">
          <a:xfrm>
            <a:off x="4786314" y="285728"/>
            <a:ext cx="3902075" cy="2925762"/>
          </a:xfrm>
          <a:prstGeom prst="rect">
            <a:avLst/>
          </a:prstGeom>
          <a:noFill/>
        </p:spPr>
      </p:pic>
      <p:pic>
        <p:nvPicPr>
          <p:cNvPr id="9" name="Picture 12" descr="q15"/>
          <p:cNvPicPr>
            <a:picLocks noChangeAspect="1" noChangeArrowheads="1"/>
          </p:cNvPicPr>
          <p:nvPr/>
        </p:nvPicPr>
        <p:blipFill>
          <a:blip r:embed="rId3"/>
          <a:srcRect/>
          <a:stretch>
            <a:fillRect/>
          </a:stretch>
        </p:blipFill>
        <p:spPr bwMode="auto">
          <a:xfrm>
            <a:off x="4786314" y="3429000"/>
            <a:ext cx="3902075" cy="2901950"/>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4"/>
          <p:cNvSpPr>
            <a:spLocks noChangeArrowheads="1"/>
          </p:cNvSpPr>
          <p:nvPr/>
        </p:nvSpPr>
        <p:spPr bwMode="auto">
          <a:xfrm>
            <a:off x="971550" y="476250"/>
            <a:ext cx="7561263" cy="5643563"/>
          </a:xfrm>
          <a:prstGeom prst="rect">
            <a:avLst/>
          </a:prstGeom>
          <a:noFill/>
          <a:ln w="9525">
            <a:noFill/>
            <a:miter lim="800000"/>
            <a:headEnd/>
            <a:tailEnd/>
          </a:ln>
          <a:effectLst/>
        </p:spPr>
        <p:txBody>
          <a:bodyPr anchor="ctr">
            <a:spAutoFit/>
          </a:bodyPr>
          <a:lstStyle/>
          <a:p>
            <a:pPr algn="ctr"/>
            <a:r>
              <a:rPr lang="ru-RU" sz="2800" b="1" i="1">
                <a:latin typeface="Verdana" pitchFamily="34" charset="0"/>
              </a:rPr>
              <a:t>Ах, задержав слегка волненье,</a:t>
            </a:r>
            <a:endParaRPr lang="ru-RU" sz="2800">
              <a:latin typeface="Verdana" pitchFamily="34" charset="0"/>
            </a:endParaRPr>
          </a:p>
          <a:p>
            <a:pPr algn="ctr"/>
            <a:r>
              <a:rPr lang="ru-RU" sz="2800" b="1" i="1">
                <a:latin typeface="Verdana" pitchFamily="34" charset="0"/>
              </a:rPr>
              <a:t>Войдём в мир сказок и чудес,</a:t>
            </a:r>
            <a:endParaRPr lang="ru-RU" sz="2800">
              <a:latin typeface="Verdana" pitchFamily="34" charset="0"/>
            </a:endParaRPr>
          </a:p>
          <a:p>
            <a:pPr algn="ctr"/>
            <a:r>
              <a:rPr lang="ru-RU" sz="2800" b="1" i="1">
                <a:latin typeface="Verdana" pitchFamily="34" charset="0"/>
              </a:rPr>
              <a:t>Ведь перед нами на мгновенье</a:t>
            </a:r>
            <a:endParaRPr lang="ru-RU" sz="2800">
              <a:latin typeface="Verdana" pitchFamily="34" charset="0"/>
            </a:endParaRPr>
          </a:p>
          <a:p>
            <a:pPr algn="ctr"/>
            <a:r>
              <a:rPr lang="ru-RU" sz="2800" b="1" i="1">
                <a:latin typeface="Verdana" pitchFamily="34" charset="0"/>
              </a:rPr>
              <a:t>Раздвинул ветви зимний лес!</a:t>
            </a:r>
            <a:endParaRPr lang="ru-RU" sz="2800">
              <a:latin typeface="Verdana" pitchFamily="34" charset="0"/>
            </a:endParaRPr>
          </a:p>
          <a:p>
            <a:pPr algn="ctr"/>
            <a:r>
              <a:rPr lang="ru-RU" sz="2800" b="1" i="1">
                <a:latin typeface="Verdana" pitchFamily="34" charset="0"/>
              </a:rPr>
              <a:t>В него мы входим без опаски.</a:t>
            </a:r>
            <a:endParaRPr lang="ru-RU" sz="2800">
              <a:latin typeface="Verdana" pitchFamily="34" charset="0"/>
            </a:endParaRPr>
          </a:p>
          <a:p>
            <a:pPr algn="ctr"/>
            <a:r>
              <a:rPr lang="ru-RU" sz="2800" b="1" i="1">
                <a:latin typeface="Verdana" pitchFamily="34" charset="0"/>
              </a:rPr>
              <a:t>Пусть где – то кружится метель.</a:t>
            </a:r>
            <a:endParaRPr lang="ru-RU" sz="2800">
              <a:latin typeface="Verdana" pitchFamily="34" charset="0"/>
            </a:endParaRPr>
          </a:p>
          <a:p>
            <a:pPr algn="ctr"/>
            <a:r>
              <a:rPr lang="ru-RU" sz="2800" b="1" i="1">
                <a:latin typeface="Verdana" pitchFamily="34" charset="0"/>
              </a:rPr>
              <a:t>И вот полянка, словно в сказке, </a:t>
            </a:r>
            <a:endParaRPr lang="ru-RU" sz="2800">
              <a:latin typeface="Verdana" pitchFamily="34" charset="0"/>
            </a:endParaRPr>
          </a:p>
          <a:p>
            <a:pPr algn="ctr"/>
            <a:r>
              <a:rPr lang="ru-RU" sz="2800" b="1" i="1">
                <a:latin typeface="Verdana" pitchFamily="34" charset="0"/>
              </a:rPr>
              <a:t>А посреди большая ель!</a:t>
            </a:r>
            <a:endParaRPr lang="ru-RU" sz="2800">
              <a:latin typeface="Verdana" pitchFamily="34" charset="0"/>
            </a:endParaRPr>
          </a:p>
          <a:p>
            <a:pPr algn="ctr"/>
            <a:r>
              <a:rPr lang="ru-RU" sz="2800" b="1" i="1">
                <a:latin typeface="Verdana" pitchFamily="34" charset="0"/>
              </a:rPr>
              <a:t>Стройна, нарядна, просто диво!</a:t>
            </a:r>
            <a:endParaRPr lang="ru-RU" sz="2800">
              <a:latin typeface="Verdana" pitchFamily="34" charset="0"/>
            </a:endParaRPr>
          </a:p>
          <a:p>
            <a:pPr algn="ctr"/>
            <a:r>
              <a:rPr lang="ru-RU" sz="2800" b="1" i="1">
                <a:latin typeface="Verdana" pitchFamily="34" charset="0"/>
              </a:rPr>
              <a:t>И всех к себе она зовёт.</a:t>
            </a:r>
            <a:endParaRPr lang="ru-RU" sz="2800">
              <a:latin typeface="Verdana" pitchFamily="34" charset="0"/>
            </a:endParaRPr>
          </a:p>
          <a:p>
            <a:pPr algn="ctr"/>
            <a:r>
              <a:rPr lang="ru-RU" sz="2800" b="1" i="1">
                <a:latin typeface="Verdana" pitchFamily="34" charset="0"/>
              </a:rPr>
              <a:t>Но не спроста, ведь нынче праздник,</a:t>
            </a:r>
            <a:endParaRPr lang="ru-RU" sz="2800">
              <a:latin typeface="Verdana" pitchFamily="34" charset="0"/>
            </a:endParaRPr>
          </a:p>
          <a:p>
            <a:pPr algn="ctr"/>
            <a:r>
              <a:rPr lang="ru-RU" sz="2800" b="1" i="1">
                <a:latin typeface="Verdana" pitchFamily="34" charset="0"/>
              </a:rPr>
              <a:t>Весёлый праздник – Новый год!</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ru-RU" sz="4000" b="1" i="1"/>
              <a:t>Используемая литература.</a:t>
            </a:r>
            <a:r>
              <a:rPr lang="ru-RU" sz="4000"/>
              <a:t/>
            </a:r>
            <a:br>
              <a:rPr lang="ru-RU" sz="4000"/>
            </a:br>
            <a:endParaRPr lang="ru-RU" sz="4000"/>
          </a:p>
        </p:txBody>
      </p:sp>
      <p:sp>
        <p:nvSpPr>
          <p:cNvPr id="94211" name="Rectangle 3"/>
          <p:cNvSpPr>
            <a:spLocks noGrp="1" noChangeArrowheads="1"/>
          </p:cNvSpPr>
          <p:nvPr>
            <p:ph type="body" idx="1"/>
          </p:nvPr>
        </p:nvSpPr>
        <p:spPr>
          <a:xfrm>
            <a:off x="250825" y="2205038"/>
            <a:ext cx="8486775" cy="4114800"/>
          </a:xfrm>
        </p:spPr>
        <p:txBody>
          <a:bodyPr/>
          <a:lstStyle/>
          <a:p>
            <a:r>
              <a:rPr lang="ru-RU" sz="2800"/>
              <a:t>1.Виктор Копцев «Волшебная бумага»</a:t>
            </a:r>
          </a:p>
          <a:p>
            <a:r>
              <a:rPr lang="ru-RU" sz="2800"/>
              <a:t>2. Методический журнал «Начальная школа»</a:t>
            </a:r>
          </a:p>
          <a:p>
            <a:r>
              <a:rPr lang="ru-RU" sz="2800"/>
              <a:t>3.Детский журнал «Мурзилка»</a:t>
            </a:r>
          </a:p>
          <a:p>
            <a:r>
              <a:rPr lang="ru-RU" sz="2800"/>
              <a:t>4.Журнал «Кружок умелые руки» 1997</a:t>
            </a:r>
          </a:p>
          <a:p>
            <a:r>
              <a:rPr lang="ru-RU" sz="2800"/>
              <a:t>5.Н.М. Конышева «Наш рукотворный мир»</a:t>
            </a:r>
          </a:p>
          <a:p>
            <a:r>
              <a:rPr lang="ru-RU" sz="2800"/>
              <a:t>«Секреты мастеров» 1997</a:t>
            </a:r>
          </a:p>
          <a:p>
            <a:r>
              <a:rPr lang="ru-RU" sz="2800"/>
              <a:t> «Чудесная мастерская» 1997</a:t>
            </a:r>
          </a:p>
          <a:p>
            <a:r>
              <a:rPr lang="ru-RU" sz="2800"/>
              <a:t>Н.А. Малышева «Своими руками» учебник 2006</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4" name="Rectangle 8"/>
          <p:cNvSpPr>
            <a:spLocks noGrp="1" noChangeArrowheads="1"/>
          </p:cNvSpPr>
          <p:nvPr>
            <p:ph type="title"/>
          </p:nvPr>
        </p:nvSpPr>
        <p:spPr/>
        <p:txBody>
          <a:bodyPr/>
          <a:lstStyle/>
          <a:p>
            <a:r>
              <a:rPr lang="ru-RU" sz="4000" b="1" i="1"/>
              <a:t>Проблема:</a:t>
            </a:r>
            <a:r>
              <a:rPr lang="ru-RU" sz="4000"/>
              <a:t/>
            </a:r>
            <a:br>
              <a:rPr lang="ru-RU" sz="4000"/>
            </a:br>
            <a:endParaRPr lang="ru-RU" sz="4000"/>
          </a:p>
        </p:txBody>
      </p:sp>
      <p:sp>
        <p:nvSpPr>
          <p:cNvPr id="86026" name="Rectangle 10"/>
          <p:cNvSpPr>
            <a:spLocks noGrp="1" noChangeArrowheads="1"/>
          </p:cNvSpPr>
          <p:nvPr>
            <p:ph type="body" sz="half" idx="2"/>
          </p:nvPr>
        </p:nvSpPr>
        <p:spPr>
          <a:xfrm>
            <a:off x="611188" y="1916113"/>
            <a:ext cx="8064500" cy="4465637"/>
          </a:xfrm>
        </p:spPr>
        <p:txBody>
          <a:bodyPr/>
          <a:lstStyle/>
          <a:p>
            <a:pPr algn="ctr">
              <a:buFont typeface="Wingdings" pitchFamily="2" charset="2"/>
              <a:buNone/>
            </a:pPr>
            <a:r>
              <a:rPr lang="ru-RU" sz="4000"/>
              <a:t>Скоро Новый год! </a:t>
            </a:r>
          </a:p>
          <a:p>
            <a:pPr algn="ctr">
              <a:buFont typeface="Wingdings" pitchFamily="2" charset="2"/>
              <a:buNone/>
            </a:pPr>
            <a:r>
              <a:rPr lang="ru-RU" sz="4000"/>
              <a:t>По традиции мы хотим украсить школьный зал к празднику, но купить новогодние  украшения в магазине – дорого.</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ru-RU" sz="4000" b="1" i="1"/>
              <a:t>Цель: </a:t>
            </a:r>
            <a:r>
              <a:rPr lang="ru-RU" sz="4000"/>
              <a:t/>
            </a:r>
            <a:br>
              <a:rPr lang="ru-RU" sz="4000"/>
            </a:br>
            <a:endParaRPr lang="ru-RU" sz="4000"/>
          </a:p>
        </p:txBody>
      </p:sp>
      <p:sp>
        <p:nvSpPr>
          <p:cNvPr id="91139" name="Rectangle 3"/>
          <p:cNvSpPr>
            <a:spLocks noGrp="1" noChangeArrowheads="1"/>
          </p:cNvSpPr>
          <p:nvPr>
            <p:ph type="body" idx="1"/>
          </p:nvPr>
        </p:nvSpPr>
        <p:spPr>
          <a:xfrm>
            <a:off x="539750" y="2060575"/>
            <a:ext cx="7772400" cy="4114800"/>
          </a:xfrm>
        </p:spPr>
        <p:txBody>
          <a:bodyPr/>
          <a:lstStyle/>
          <a:p>
            <a:pPr algn="ctr">
              <a:buFont typeface="Wingdings" pitchFamily="2" charset="2"/>
              <a:buNone/>
            </a:pPr>
            <a:r>
              <a:rPr lang="ru-RU" sz="4400"/>
              <a:t>Сделать новогодние украшения и игрушки своими руками из бумаги и друг  их материалов.</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pPr algn="ctr"/>
            <a:r>
              <a:rPr lang="ru-RU" sz="4000" i="1"/>
              <a:t>Разработка идеи.</a:t>
            </a:r>
            <a:br>
              <a:rPr lang="ru-RU" sz="4000" i="1"/>
            </a:br>
            <a:endParaRPr lang="ru-RU" sz="4000" i="1"/>
          </a:p>
        </p:txBody>
      </p:sp>
      <p:sp>
        <p:nvSpPr>
          <p:cNvPr id="168963" name="Rectangle 3"/>
          <p:cNvSpPr>
            <a:spLocks noGrp="1" noChangeArrowheads="1"/>
          </p:cNvSpPr>
          <p:nvPr>
            <p:ph type="body" idx="1"/>
          </p:nvPr>
        </p:nvSpPr>
        <p:spPr>
          <a:xfrm>
            <a:off x="250825" y="2060575"/>
            <a:ext cx="8569325" cy="4508500"/>
          </a:xfrm>
        </p:spPr>
        <p:txBody>
          <a:bodyPr/>
          <a:lstStyle/>
          <a:p>
            <a:pPr marL="0" indent="0">
              <a:lnSpc>
                <a:spcPct val="90000"/>
              </a:lnSpc>
              <a:buFont typeface="Wingdings" pitchFamily="2" charset="2"/>
              <a:buNone/>
            </a:pPr>
            <a:r>
              <a:rPr lang="ru-RU" sz="2400"/>
              <a:t>В разработке идеи </a:t>
            </a:r>
          </a:p>
          <a:p>
            <a:pPr marL="0" indent="0">
              <a:lnSpc>
                <a:spcPct val="90000"/>
              </a:lnSpc>
              <a:buFont typeface="Wingdings" pitchFamily="2" charset="2"/>
              <a:buNone/>
            </a:pPr>
            <a:r>
              <a:rPr lang="ru-RU" sz="2400"/>
              <a:t>участвовал весь класс.</a:t>
            </a:r>
          </a:p>
          <a:p>
            <a:pPr marL="0" indent="0">
              <a:lnSpc>
                <a:spcPct val="90000"/>
              </a:lnSpc>
              <a:buFont typeface="Wingdings" pitchFamily="2" charset="2"/>
              <a:buNone/>
            </a:pPr>
            <a:r>
              <a:rPr lang="ru-RU" sz="2400"/>
              <a:t>Сначала мы вспомнили, </a:t>
            </a:r>
          </a:p>
          <a:p>
            <a:pPr marL="0" indent="0">
              <a:lnSpc>
                <a:spcPct val="90000"/>
              </a:lnSpc>
              <a:buFont typeface="Wingdings" pitchFamily="2" charset="2"/>
              <a:buNone/>
            </a:pPr>
            <a:r>
              <a:rPr lang="ru-RU" sz="2400"/>
              <a:t>какие поделки мы</a:t>
            </a:r>
          </a:p>
          <a:p>
            <a:pPr marL="0" indent="0">
              <a:lnSpc>
                <a:spcPct val="90000"/>
              </a:lnSpc>
              <a:buFont typeface="Wingdings" pitchFamily="2" charset="2"/>
              <a:buNone/>
            </a:pPr>
            <a:r>
              <a:rPr lang="ru-RU" sz="2400"/>
              <a:t>научились делать в </a:t>
            </a:r>
          </a:p>
          <a:p>
            <a:pPr marL="0" indent="0">
              <a:lnSpc>
                <a:spcPct val="90000"/>
              </a:lnSpc>
              <a:buFont typeface="Wingdings" pitchFamily="2" charset="2"/>
              <a:buNone/>
            </a:pPr>
            <a:r>
              <a:rPr lang="ru-RU" sz="2400"/>
              <a:t>начальных классах, затем</a:t>
            </a:r>
          </a:p>
          <a:p>
            <a:pPr marL="0" indent="0">
              <a:lnSpc>
                <a:spcPct val="90000"/>
              </a:lnSpc>
              <a:buFont typeface="Wingdings" pitchFamily="2" charset="2"/>
              <a:buNone/>
            </a:pPr>
            <a:r>
              <a:rPr lang="ru-RU" sz="2400"/>
              <a:t> просмотрели весь найденный в библиотеке материал, не забыли и о собственной фантазии. Было принято решение дополнить традиционные новогодние украшения новыми необычными разработками. Так родилась идея сделать композицию «Новогодняя сказка».</a:t>
            </a:r>
          </a:p>
          <a:p>
            <a:pPr marL="0" indent="0">
              <a:lnSpc>
                <a:spcPct val="90000"/>
              </a:lnSpc>
            </a:pPr>
            <a:endParaRPr lang="ru-RU" sz="2400"/>
          </a:p>
        </p:txBody>
      </p:sp>
      <p:pic>
        <p:nvPicPr>
          <p:cNvPr id="168965" name="Picture 5" descr="q44"/>
          <p:cNvPicPr>
            <a:picLocks noChangeAspect="1" noChangeArrowheads="1"/>
          </p:cNvPicPr>
          <p:nvPr/>
        </p:nvPicPr>
        <p:blipFill>
          <a:blip r:embed="rId2"/>
          <a:srcRect/>
          <a:stretch>
            <a:fillRect/>
          </a:stretch>
        </p:blipFill>
        <p:spPr bwMode="auto">
          <a:xfrm>
            <a:off x="4643438" y="1412875"/>
            <a:ext cx="3902075" cy="2792413"/>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1042988" y="260350"/>
            <a:ext cx="7793037" cy="1462088"/>
          </a:xfrm>
        </p:spPr>
        <p:txBody>
          <a:bodyPr/>
          <a:lstStyle/>
          <a:p>
            <a:pPr algn="ctr"/>
            <a:r>
              <a:rPr lang="ru-RU" sz="3500" b="1" i="1"/>
              <a:t>Технология изготовления поделок из бумаги и других материалов.</a:t>
            </a:r>
          </a:p>
        </p:txBody>
      </p:sp>
      <p:sp>
        <p:nvSpPr>
          <p:cNvPr id="95235" name="Rectangle 3"/>
          <p:cNvSpPr>
            <a:spLocks noGrp="1" noChangeArrowheads="1"/>
          </p:cNvSpPr>
          <p:nvPr>
            <p:ph type="body" idx="1"/>
          </p:nvPr>
        </p:nvSpPr>
        <p:spPr>
          <a:xfrm>
            <a:off x="1042988" y="1484313"/>
            <a:ext cx="8101012" cy="5013325"/>
          </a:xfrm>
        </p:spPr>
        <p:txBody>
          <a:bodyPr/>
          <a:lstStyle/>
          <a:p>
            <a:pPr>
              <a:lnSpc>
                <a:spcPct val="80000"/>
              </a:lnSpc>
            </a:pPr>
            <a:endParaRPr lang="ru-RU" sz="2000" i="1"/>
          </a:p>
          <a:p>
            <a:pPr algn="ctr">
              <a:lnSpc>
                <a:spcPct val="80000"/>
              </a:lnSpc>
              <a:buFont typeface="Wingdings" pitchFamily="2" charset="2"/>
              <a:buNone/>
            </a:pPr>
            <a:r>
              <a:rPr lang="ru-RU" sz="3600" i="1"/>
              <a:t>План.</a:t>
            </a:r>
          </a:p>
          <a:p>
            <a:pPr>
              <a:lnSpc>
                <a:spcPct val="80000"/>
              </a:lnSpc>
            </a:pPr>
            <a:r>
              <a:rPr lang="ru-RU" sz="2400" i="1"/>
              <a:t> Ёлочка.</a:t>
            </a:r>
          </a:p>
          <a:p>
            <a:pPr>
              <a:lnSpc>
                <a:spcPct val="80000"/>
              </a:lnSpc>
            </a:pPr>
            <a:r>
              <a:rPr lang="ru-RU" sz="2400" i="1"/>
              <a:t> Дед Мороз.</a:t>
            </a:r>
          </a:p>
          <a:p>
            <a:pPr>
              <a:lnSpc>
                <a:spcPct val="80000"/>
              </a:lnSpc>
            </a:pPr>
            <a:r>
              <a:rPr lang="ru-RU" sz="2400" i="1"/>
              <a:t> Снегурочка.</a:t>
            </a:r>
          </a:p>
          <a:p>
            <a:pPr>
              <a:lnSpc>
                <a:spcPct val="80000"/>
              </a:lnSpc>
            </a:pPr>
            <a:r>
              <a:rPr lang="ru-RU" sz="2400" i="1"/>
              <a:t> Снежинка.</a:t>
            </a:r>
          </a:p>
          <a:p>
            <a:pPr>
              <a:lnSpc>
                <a:spcPct val="80000"/>
              </a:lnSpc>
            </a:pPr>
            <a:r>
              <a:rPr lang="ru-RU" sz="2400" i="1"/>
              <a:t> Птичка.</a:t>
            </a:r>
          </a:p>
          <a:p>
            <a:pPr>
              <a:lnSpc>
                <a:spcPct val="80000"/>
              </a:lnSpc>
            </a:pPr>
            <a:r>
              <a:rPr lang="ru-RU" sz="2400" i="1"/>
              <a:t> Снежки.</a:t>
            </a:r>
          </a:p>
          <a:p>
            <a:pPr>
              <a:lnSpc>
                <a:spcPct val="80000"/>
              </a:lnSpc>
            </a:pPr>
            <a:r>
              <a:rPr lang="ru-RU" sz="2400" i="1"/>
              <a:t> Фонарик.</a:t>
            </a:r>
          </a:p>
          <a:p>
            <a:pPr>
              <a:lnSpc>
                <a:spcPct val="80000"/>
              </a:lnSpc>
            </a:pPr>
            <a:r>
              <a:rPr lang="ru-RU" sz="2400" i="1"/>
              <a:t> Шарик – веер.</a:t>
            </a:r>
          </a:p>
          <a:p>
            <a:pPr>
              <a:lnSpc>
                <a:spcPct val="80000"/>
              </a:lnSpc>
            </a:pPr>
            <a:r>
              <a:rPr lang="ru-RU" sz="2400" i="1"/>
              <a:t> Ёжик.</a:t>
            </a:r>
          </a:p>
          <a:p>
            <a:pPr>
              <a:lnSpc>
                <a:spcPct val="80000"/>
              </a:lnSpc>
            </a:pPr>
            <a:r>
              <a:rPr lang="ru-RU" sz="2400" i="1"/>
              <a:t> Цепочка.</a:t>
            </a:r>
          </a:p>
          <a:p>
            <a:pPr>
              <a:lnSpc>
                <a:spcPct val="80000"/>
              </a:lnSpc>
            </a:pPr>
            <a:r>
              <a:rPr lang="ru-RU" sz="2400" i="1"/>
              <a:t> Весёлые буквы «С новым годом!»</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ru-RU" b="1" i="1"/>
              <a:t>«Ёлочка»</a:t>
            </a:r>
          </a:p>
        </p:txBody>
      </p:sp>
      <p:sp>
        <p:nvSpPr>
          <p:cNvPr id="97283" name="Rectangle 3"/>
          <p:cNvSpPr>
            <a:spLocks noGrp="1" noChangeArrowheads="1"/>
          </p:cNvSpPr>
          <p:nvPr>
            <p:ph type="body" sz="half" idx="1"/>
          </p:nvPr>
        </p:nvSpPr>
        <p:spPr>
          <a:xfrm>
            <a:off x="323850" y="1700213"/>
            <a:ext cx="5040313" cy="2592387"/>
          </a:xfrm>
        </p:spPr>
        <p:txBody>
          <a:bodyPr/>
          <a:lstStyle/>
          <a:p>
            <a:pPr>
              <a:lnSpc>
                <a:spcPct val="80000"/>
              </a:lnSpc>
            </a:pPr>
            <a:endParaRPr lang="ru-RU" sz="1900"/>
          </a:p>
          <a:p>
            <a:pPr>
              <a:lnSpc>
                <a:spcPct val="80000"/>
              </a:lnSpc>
            </a:pPr>
            <a:r>
              <a:rPr lang="ru-RU" sz="1900"/>
              <a:t>материал – картон, цветная бумага.</a:t>
            </a:r>
          </a:p>
          <a:p>
            <a:pPr>
              <a:lnSpc>
                <a:spcPct val="80000"/>
              </a:lnSpc>
            </a:pPr>
            <a:r>
              <a:rPr lang="ru-RU" sz="1900"/>
              <a:t>инструменты – ножницы, карандаш,</a:t>
            </a:r>
          </a:p>
          <a:p>
            <a:pPr>
              <a:lnSpc>
                <a:spcPct val="80000"/>
              </a:lnSpc>
            </a:pPr>
            <a:r>
              <a:rPr lang="ru-RU" sz="1900"/>
              <a:t> кисточка.</a:t>
            </a:r>
          </a:p>
          <a:p>
            <a:pPr>
              <a:lnSpc>
                <a:spcPct val="80000"/>
              </a:lnSpc>
            </a:pPr>
            <a:r>
              <a:rPr lang="ru-RU" sz="1900"/>
              <a:t>способ соединения – скобы, клей</a:t>
            </a:r>
          </a:p>
          <a:p>
            <a:pPr>
              <a:lnSpc>
                <a:spcPct val="80000"/>
              </a:lnSpc>
            </a:pPr>
            <a:r>
              <a:rPr lang="ru-RU" sz="1900"/>
              <a:t>окраска – зелёная гуашь.</a:t>
            </a:r>
          </a:p>
          <a:p>
            <a:pPr>
              <a:lnSpc>
                <a:spcPct val="80000"/>
              </a:lnSpc>
            </a:pPr>
            <a:r>
              <a:rPr lang="ru-RU" sz="1900"/>
              <a:t>высота – 72см.</a:t>
            </a:r>
          </a:p>
          <a:p>
            <a:pPr>
              <a:lnSpc>
                <a:spcPct val="80000"/>
              </a:lnSpc>
            </a:pPr>
            <a:r>
              <a:rPr lang="ru-RU" sz="1900"/>
              <a:t>ширина – 58см.</a:t>
            </a:r>
          </a:p>
        </p:txBody>
      </p:sp>
      <p:sp>
        <p:nvSpPr>
          <p:cNvPr id="97284" name="Text Box 4"/>
          <p:cNvSpPr txBox="1">
            <a:spLocks noChangeArrowheads="1"/>
          </p:cNvSpPr>
          <p:nvPr/>
        </p:nvSpPr>
        <p:spPr bwMode="auto">
          <a:xfrm>
            <a:off x="179388" y="4076700"/>
            <a:ext cx="8569325" cy="2563813"/>
          </a:xfrm>
          <a:prstGeom prst="rect">
            <a:avLst/>
          </a:prstGeom>
          <a:noFill/>
          <a:ln w="9525">
            <a:noFill/>
            <a:miter lim="800000"/>
            <a:headEnd/>
            <a:tailEnd/>
          </a:ln>
          <a:effectLst/>
        </p:spPr>
        <p:txBody>
          <a:bodyPr>
            <a:spAutoFit/>
          </a:bodyPr>
          <a:lstStyle/>
          <a:p>
            <a:r>
              <a:rPr lang="ru-RU"/>
              <a:t>Технология изготовления:</a:t>
            </a:r>
          </a:p>
          <a:p>
            <a:r>
              <a:rPr lang="ru-RU"/>
              <a:t> Для изготовления ёлочки нам понадобится 4 ватманских листа. На одном листе делаем эскиз  ёлочки из 3 ярусов во всю длину и ширину. Нижний ярус является опорой, на которой будет стоять ёлочка. Затем по шаблону первой ёлочки вырезаем ещё три, окрашиваем их в зелёный цвет с одной стороны. После высыхания заготовку сгибаем пополам по длине окрашенной стороной внутрь. Прежде чем соединить части ёлочки между собой, на уровне ярусов приклеиваем гофрированную зелёную бумагу для того, чтобы придать ей объём. Готовые части соединяем между собой скобами </a:t>
            </a:r>
          </a:p>
        </p:txBody>
      </p:sp>
      <p:pic>
        <p:nvPicPr>
          <p:cNvPr id="97291" name="Picture 11" descr="q1"/>
          <p:cNvPicPr>
            <a:picLocks noGrp="1" noChangeAspect="1" noChangeArrowheads="1"/>
          </p:cNvPicPr>
          <p:nvPr>
            <p:ph sz="half" idx="2"/>
          </p:nvPr>
        </p:nvPicPr>
        <p:blipFill>
          <a:blip r:embed="rId2" cstate="screen"/>
          <a:srcRect/>
          <a:stretch>
            <a:fillRect/>
          </a:stretch>
        </p:blipFill>
        <p:spPr>
          <a:xfrm>
            <a:off x="5148263" y="908050"/>
            <a:ext cx="3810000" cy="2857500"/>
          </a:xfr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66"/>
            </a:gs>
            <a:gs pos="100000">
              <a:srgbClr val="33CC33"/>
            </a:gs>
          </a:gsLst>
          <a:lin ang="18900000" scaled="1"/>
        </a:grad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ru-RU" sz="4000" b="1" i="1"/>
              <a:t>Снегурочка.  </a:t>
            </a:r>
            <a:r>
              <a:rPr lang="ru-RU" sz="4000"/>
              <a:t/>
            </a:r>
            <a:br>
              <a:rPr lang="ru-RU" sz="4000"/>
            </a:br>
            <a:endParaRPr lang="ru-RU" sz="4000"/>
          </a:p>
        </p:txBody>
      </p:sp>
      <p:sp>
        <p:nvSpPr>
          <p:cNvPr id="98307" name="Rectangle 3"/>
          <p:cNvSpPr>
            <a:spLocks noGrp="1" noChangeArrowheads="1"/>
          </p:cNvSpPr>
          <p:nvPr>
            <p:ph type="body" sz="half" idx="1"/>
          </p:nvPr>
        </p:nvSpPr>
        <p:spPr>
          <a:xfrm>
            <a:off x="0" y="981075"/>
            <a:ext cx="4859338" cy="2305050"/>
          </a:xfrm>
          <a:solidFill>
            <a:schemeClr val="accent1"/>
          </a:solidFill>
        </p:spPr>
        <p:txBody>
          <a:bodyPr/>
          <a:lstStyle/>
          <a:p>
            <a:pPr marL="625475" indent="-350838">
              <a:lnSpc>
                <a:spcPct val="80000"/>
              </a:lnSpc>
            </a:pPr>
            <a:r>
              <a:rPr lang="ru-RU" sz="1400"/>
              <a:t>материал – белый картон, цветная бумага,</a:t>
            </a:r>
          </a:p>
          <a:p>
            <a:pPr marL="625475" indent="-350838">
              <a:lnSpc>
                <a:spcPct val="80000"/>
              </a:lnSpc>
              <a:buFont typeface="Wingdings" pitchFamily="2" charset="2"/>
              <a:buNone/>
            </a:pPr>
            <a:r>
              <a:rPr lang="ru-RU" sz="1400"/>
              <a:t>      салфетки.</a:t>
            </a:r>
          </a:p>
          <a:p>
            <a:pPr marL="625475" indent="-350838">
              <a:lnSpc>
                <a:spcPct val="80000"/>
              </a:lnSpc>
            </a:pPr>
            <a:r>
              <a:rPr lang="ru-RU" sz="1400"/>
              <a:t>инструменты – ножницы, карандаш, ластик, </a:t>
            </a:r>
          </a:p>
          <a:p>
            <a:pPr marL="625475" indent="-350838">
              <a:lnSpc>
                <a:spcPct val="80000"/>
              </a:lnSpc>
              <a:buFont typeface="Wingdings" pitchFamily="2" charset="2"/>
              <a:buNone/>
            </a:pPr>
            <a:r>
              <a:rPr lang="ru-RU" sz="1400"/>
              <a:t>      скобы, иголка с ниткой.</a:t>
            </a:r>
          </a:p>
          <a:p>
            <a:pPr marL="625475" indent="-350838">
              <a:lnSpc>
                <a:spcPct val="80000"/>
              </a:lnSpc>
            </a:pPr>
            <a:r>
              <a:rPr lang="ru-RU" sz="1400"/>
              <a:t>способ соединения – клей, скобы,</a:t>
            </a:r>
          </a:p>
          <a:p>
            <a:pPr marL="625475" indent="-350838">
              <a:lnSpc>
                <a:spcPct val="80000"/>
              </a:lnSpc>
              <a:buFont typeface="Wingdings" pitchFamily="2" charset="2"/>
              <a:buNone/>
            </a:pPr>
            <a:r>
              <a:rPr lang="ru-RU" sz="1400"/>
              <a:t>       ручные стежки.</a:t>
            </a:r>
          </a:p>
          <a:p>
            <a:pPr marL="625475" indent="-350838">
              <a:lnSpc>
                <a:spcPct val="80000"/>
              </a:lnSpc>
            </a:pPr>
            <a:r>
              <a:rPr lang="ru-RU" sz="1400"/>
              <a:t>окраска – синяя гуашь.</a:t>
            </a:r>
          </a:p>
          <a:p>
            <a:pPr marL="625475" indent="-350838">
              <a:lnSpc>
                <a:spcPct val="80000"/>
              </a:lnSpc>
            </a:pPr>
            <a:r>
              <a:rPr lang="ru-RU" sz="1400"/>
              <a:t>высота – 60см.</a:t>
            </a:r>
          </a:p>
          <a:p>
            <a:pPr marL="625475" indent="-350838">
              <a:lnSpc>
                <a:spcPct val="80000"/>
              </a:lnSpc>
            </a:pPr>
            <a:r>
              <a:rPr lang="ru-RU" sz="1400"/>
              <a:t>ширина – 40см.    </a:t>
            </a:r>
          </a:p>
          <a:p>
            <a:pPr marL="625475" indent="-350838">
              <a:lnSpc>
                <a:spcPct val="80000"/>
              </a:lnSpc>
            </a:pPr>
            <a:endParaRPr lang="ru-RU" sz="1400"/>
          </a:p>
          <a:p>
            <a:pPr marL="625475" indent="-350838">
              <a:lnSpc>
                <a:spcPct val="80000"/>
              </a:lnSpc>
            </a:pPr>
            <a:endParaRPr lang="ru-RU" sz="1400"/>
          </a:p>
        </p:txBody>
      </p:sp>
      <p:sp>
        <p:nvSpPr>
          <p:cNvPr id="98308" name="Text Box 4"/>
          <p:cNvSpPr txBox="1">
            <a:spLocks noChangeArrowheads="1"/>
          </p:cNvSpPr>
          <p:nvPr/>
        </p:nvSpPr>
        <p:spPr bwMode="auto">
          <a:xfrm>
            <a:off x="0" y="3284538"/>
            <a:ext cx="9144000" cy="3662362"/>
          </a:xfrm>
          <a:prstGeom prst="rect">
            <a:avLst/>
          </a:prstGeom>
          <a:noFill/>
          <a:ln w="9525">
            <a:noFill/>
            <a:miter lim="800000"/>
            <a:headEnd/>
            <a:tailEnd/>
          </a:ln>
          <a:effectLst/>
        </p:spPr>
        <p:txBody>
          <a:bodyPr>
            <a:spAutoFit/>
          </a:bodyPr>
          <a:lstStyle/>
          <a:p>
            <a:r>
              <a:rPr lang="ru-RU" u="sng"/>
              <a:t>Технология изготовления.</a:t>
            </a:r>
          </a:p>
          <a:p>
            <a:r>
              <a:rPr lang="ru-RU"/>
              <a:t>    Основа этой поделки – конус, свёрнутый из листа картона. Конус закрепляем с помощью скоб и клея, затем ножницами выравниваем низ. У Снегурочки шубка синяя, поэтому мы окрашиваем конус синей гуашью. Делаем эскиз рук, вырезаем их из картона и обклеиваем цветной бумагой. Рукава – синие, а рукавички – красные. Чтобы шубка казалась объёмной, мы обклеиваем её снежинками из бумажных салфеток. А теперь самое сложное – голова. Чтобы сохранить пропорции она должна быть величиной 1\3 длины туловища. Голова состоит из двух частей – передней и задней. Передняя часть – это лицо вместе с короной, а задняя – только корона. Переднюю часть головы украшаем серёжками, корону – блёстками, а к задней части короны приклеиваем косу из цветного картона. Склеиваем обе части по верхнему краю и ставим её на конус открытой нижней частью.</a:t>
            </a:r>
          </a:p>
        </p:txBody>
      </p:sp>
      <p:pic>
        <p:nvPicPr>
          <p:cNvPr id="98312" name="Picture 8" descr="q2"/>
          <p:cNvPicPr>
            <a:picLocks noGrp="1" noChangeAspect="1" noChangeArrowheads="1"/>
          </p:cNvPicPr>
          <p:nvPr>
            <p:ph sz="half" idx="2"/>
          </p:nvPr>
        </p:nvPicPr>
        <p:blipFill>
          <a:blip r:embed="rId2" cstate="screen"/>
          <a:srcRect/>
          <a:stretch>
            <a:fillRect/>
          </a:stretch>
        </p:blipFill>
        <p:spPr>
          <a:xfrm>
            <a:off x="5003800" y="549275"/>
            <a:ext cx="3810000" cy="2720975"/>
          </a:xfr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900113" y="188913"/>
            <a:ext cx="7793037" cy="1462087"/>
          </a:xfrm>
        </p:spPr>
        <p:txBody>
          <a:bodyPr/>
          <a:lstStyle/>
          <a:p>
            <a:pPr algn="ctr"/>
            <a:r>
              <a:rPr lang="ru-RU" sz="4800"/>
              <a:t>Дед Мороз</a:t>
            </a:r>
          </a:p>
        </p:txBody>
      </p:sp>
      <p:sp>
        <p:nvSpPr>
          <p:cNvPr id="166916" name="Rectangle 4"/>
          <p:cNvSpPr>
            <a:spLocks noGrp="1" noChangeArrowheads="1"/>
          </p:cNvSpPr>
          <p:nvPr>
            <p:ph type="body" sz="half" idx="1"/>
          </p:nvPr>
        </p:nvSpPr>
        <p:spPr>
          <a:xfrm>
            <a:off x="539750" y="2205038"/>
            <a:ext cx="3810000" cy="4114800"/>
          </a:xfrm>
        </p:spPr>
        <p:txBody>
          <a:bodyPr/>
          <a:lstStyle/>
          <a:p>
            <a:pPr marL="0" indent="0">
              <a:lnSpc>
                <a:spcPct val="90000"/>
              </a:lnSpc>
              <a:buFont typeface="Wingdings" pitchFamily="2" charset="2"/>
              <a:buNone/>
            </a:pPr>
            <a:r>
              <a:rPr lang="ru-RU" sz="2800"/>
              <a:t>Поделка «Дед Мороз» выполняется по этой же технологии, нужно только заменить синюю гуашь на красную и оформить лицо соответствующим образом.</a:t>
            </a:r>
          </a:p>
          <a:p>
            <a:pPr marL="0" indent="0">
              <a:lnSpc>
                <a:spcPct val="90000"/>
              </a:lnSpc>
            </a:pPr>
            <a:endParaRPr lang="ru-RU" sz="2800"/>
          </a:p>
          <a:p>
            <a:pPr marL="0" indent="0">
              <a:lnSpc>
                <a:spcPct val="90000"/>
              </a:lnSpc>
            </a:pPr>
            <a:endParaRPr lang="ru-RU" sz="2800"/>
          </a:p>
        </p:txBody>
      </p:sp>
      <p:pic>
        <p:nvPicPr>
          <p:cNvPr id="166920" name="Picture 8" descr="q3"/>
          <p:cNvPicPr>
            <a:picLocks noGrp="1" noChangeAspect="1" noChangeArrowheads="1"/>
          </p:cNvPicPr>
          <p:nvPr>
            <p:ph sz="half" idx="2"/>
          </p:nvPr>
        </p:nvPicPr>
        <p:blipFill>
          <a:blip r:embed="rId2" cstate="screen"/>
          <a:srcRect/>
          <a:stretch>
            <a:fillRect/>
          </a:stretch>
        </p:blipFill>
        <p:spPr>
          <a:xfrm>
            <a:off x="4787900" y="2133600"/>
            <a:ext cx="3810000" cy="28702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44">
  <a:themeElements>
    <a:clrScheme name="44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44">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4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44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44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44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44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44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44</Template>
  <TotalTime>0</TotalTime>
  <Words>1594</Words>
  <Application>Microsoft PowerPoint</Application>
  <PresentationFormat>Экран (4:3)</PresentationFormat>
  <Paragraphs>171</Paragraphs>
  <Slides>20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Arial</vt:lpstr>
      <vt:lpstr>Tahoma</vt:lpstr>
      <vt:lpstr>Wingdings</vt:lpstr>
      <vt:lpstr>Verdana</vt:lpstr>
      <vt:lpstr>44</vt:lpstr>
      <vt:lpstr>Слайд 1</vt:lpstr>
      <vt:lpstr>Слайд 2</vt:lpstr>
      <vt:lpstr>Проблема: </vt:lpstr>
      <vt:lpstr>Цель:  </vt:lpstr>
      <vt:lpstr>Разработка идеи. </vt:lpstr>
      <vt:lpstr>Технология изготовления поделок из бумаги и других материалов.</vt:lpstr>
      <vt:lpstr>«Ёлочка»</vt:lpstr>
      <vt:lpstr>Снегурочка.   </vt:lpstr>
      <vt:lpstr>Дед Мороз</vt:lpstr>
      <vt:lpstr>Снежинка. </vt:lpstr>
      <vt:lpstr>Птичка. </vt:lpstr>
      <vt:lpstr>Снежки. </vt:lpstr>
      <vt:lpstr>Фонарик. </vt:lpstr>
      <vt:lpstr>Шарик – веер. </vt:lpstr>
      <vt:lpstr>Ёжик. </vt:lpstr>
      <vt:lpstr>Цепочка.</vt:lpstr>
      <vt:lpstr>Весёлые буквы. </vt:lpstr>
      <vt:lpstr>Экономический расчёт.</vt:lpstr>
      <vt:lpstr>Самооценка. </vt:lpstr>
      <vt:lpstr>Используемая литература.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dc:creator>
  <cp:lastModifiedBy>Ольга</cp:lastModifiedBy>
  <cp:revision>1</cp:revision>
  <cp:lastPrinted>1601-01-01T00:00:00Z</cp:lastPrinted>
  <dcterms:created xsi:type="dcterms:W3CDTF">2014-01-08T06:46:26Z</dcterms:created>
  <dcterms:modified xsi:type="dcterms:W3CDTF">2014-01-08T06:47:20Z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5</vt:i4>
  </property>
</Properties>
</file>