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5"/>
  </p:notesMasterIdLst>
  <p:sldIdLst>
    <p:sldId id="257" r:id="rId2"/>
    <p:sldId id="258" r:id="rId3"/>
    <p:sldId id="259" r:id="rId4"/>
    <p:sldId id="286" r:id="rId5"/>
    <p:sldId id="260" r:id="rId6"/>
    <p:sldId id="261" r:id="rId7"/>
    <p:sldId id="262" r:id="rId8"/>
    <p:sldId id="263" r:id="rId9"/>
    <p:sldId id="288" r:id="rId10"/>
    <p:sldId id="265" r:id="rId11"/>
    <p:sldId id="267" r:id="rId12"/>
    <p:sldId id="268" r:id="rId13"/>
    <p:sldId id="269" r:id="rId14"/>
    <p:sldId id="290" r:id="rId15"/>
    <p:sldId id="291" r:id="rId16"/>
    <p:sldId id="28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</p:sldIdLst>
  <p:sldSz cx="13003213" cy="9752013"/>
  <p:notesSz cx="6858000" cy="9144000"/>
  <p:defaultTextStyle>
    <a:defPPr>
      <a:defRPr lang="ru-RU"/>
    </a:defPPr>
    <a:lvl1pPr marL="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09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197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295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394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492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59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68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8786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Вступление" id="{C539DCF3-7C25-4697-AF76-15D66AF01762}">
          <p14:sldIdLst>
            <p14:sldId id="257"/>
            <p14:sldId id="258"/>
          </p14:sldIdLst>
        </p14:section>
        <p14:section name="Раздел без заголовка" id="{54946E17-FEA5-4FD4-B0F1-E3B5E39C6A58}">
          <p14:sldIdLst>
            <p14:sldId id="259"/>
            <p14:sldId id="286"/>
            <p14:sldId id="260"/>
            <p14:sldId id="261"/>
            <p14:sldId id="262"/>
            <p14:sldId id="263"/>
            <p14:sldId id="288"/>
            <p14:sldId id="265"/>
            <p14:sldId id="267"/>
            <p14:sldId id="268"/>
            <p14:sldId id="269"/>
            <p14:sldId id="290"/>
            <p14:sldId id="291"/>
            <p14:sldId id="28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  <p15:guide id="3" pos="42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61" autoAdjust="0"/>
    <p:restoredTop sz="94660"/>
  </p:normalViewPr>
  <p:slideViewPr>
    <p:cSldViewPr>
      <p:cViewPr varScale="1">
        <p:scale>
          <a:sx n="79" d="100"/>
          <a:sy n="79" d="100"/>
        </p:scale>
        <p:origin x="-1512" y="-96"/>
      </p:cViewPr>
      <p:guideLst>
        <p:guide orient="horz" pos="3072"/>
        <p:guide pos="4096"/>
        <p:guide pos="4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0F0F0-31D6-4ED2-8CC8-E8B54925573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347A-67CF-4708-A0AA-83653B7FD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4347A-67CF-4708-A0AA-83653B7FD0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67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18" y="3940417"/>
            <a:ext cx="4269926" cy="1702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767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3 изображения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156406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5"/>
          </p:nvPr>
        </p:nvSpPr>
        <p:spPr>
          <a:xfrm>
            <a:off x="2156407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479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7"/>
          </p:nvPr>
        </p:nvSpPr>
        <p:spPr>
          <a:xfrm>
            <a:off x="5479208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8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9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2953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816987" y="3342406"/>
            <a:ext cx="3384219" cy="2475802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816987" y="6167795"/>
            <a:ext cx="338421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968006" y="6173514"/>
            <a:ext cx="3322800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4968006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7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8" y="6164010"/>
            <a:ext cx="332279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223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7313937" y="3086807"/>
            <a:ext cx="4328013" cy="3322800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57976" y="3086806"/>
            <a:ext cx="4376830" cy="33228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403506" y="6920806"/>
            <a:ext cx="43313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7268406" y="6920806"/>
            <a:ext cx="4373544" cy="766800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1330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1808807"/>
            <a:ext cx="11757601" cy="6389999"/>
          </a:xfrm>
        </p:spPr>
        <p:txBody>
          <a:bodyPr/>
          <a:lstStyle/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03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без заголов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530806"/>
            <a:ext cx="11757601" cy="7668001"/>
          </a:xfrm>
        </p:spPr>
        <p:txBody>
          <a:bodyPr/>
          <a:lstStyle/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69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3003212" cy="9752013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350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 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6" y="7943206"/>
            <a:ext cx="1022028" cy="7246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67606" y="7943206"/>
            <a:ext cx="8690400" cy="76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+mn-lt"/>
                <a:cs typeface="Arial"/>
              </a:rPr>
              <a:t>Коммерческая тайна ООО «Яндекс», 119021, Россия, г. Москва, ул. Льва Толстого, д. 16</a:t>
            </a:r>
            <a:br>
              <a:rPr lang="ru-RU" sz="1600" dirty="0" smtClean="0">
                <a:solidFill>
                  <a:srgbClr val="000000"/>
                </a:solidFill>
                <a:latin typeface="+mn-lt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+mn-lt"/>
                <a:cs typeface="Arial"/>
              </a:rPr>
              <a:t>YANDEX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Arial"/>
              </a:rPr>
              <a:t>Limited Liability Company, 16, Leo Tolstoy St., Moscow 119021, Russia</a:t>
            </a:r>
          </a:p>
        </p:txBody>
      </p:sp>
    </p:spTree>
    <p:extLst>
      <p:ext uri="{BB962C8B-B14F-4D97-AF65-F5344CB8AC3E}">
        <p14:creationId xmlns="" xmlns:p14="http://schemas.microsoft.com/office/powerpoint/2010/main" val="281325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без 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581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606" y="1553206"/>
            <a:ext cx="10224000" cy="12779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412007" y="7441611"/>
            <a:ext cx="3322799" cy="501596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2412007" y="5898407"/>
            <a:ext cx="3322799" cy="511199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/>
          </p:nvPr>
        </p:nvSpPr>
        <p:spPr>
          <a:xfrm>
            <a:off x="7779607" y="5898407"/>
            <a:ext cx="3594916" cy="511199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22"/>
          </p:nvPr>
        </p:nvSpPr>
        <p:spPr>
          <a:xfrm>
            <a:off x="7779606" y="7432005"/>
            <a:ext cx="3594713" cy="511202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1389606" y="3342406"/>
            <a:ext cx="10224000" cy="192628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5" y="7432005"/>
            <a:ext cx="511201" cy="511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1" y="5898406"/>
            <a:ext cx="293248" cy="51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05" y="5898406"/>
            <a:ext cx="511201" cy="5134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06" y="7441610"/>
            <a:ext cx="511200" cy="504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668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988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 algn="l">
              <a:lnSpc>
                <a:spcPts val="7466"/>
              </a:lnSpc>
              <a:defRPr sz="700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5247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 baseline="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1389607" y="1016807"/>
            <a:ext cx="6911999" cy="791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67"/>
            </a:lvl1pPr>
          </a:lstStyle>
          <a:p>
            <a:r>
              <a:rPr lang="ru-RU" dirty="0" smtClean="0"/>
              <a:t>Логотип Яндекса (Сервиса)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42" y="1042006"/>
            <a:ext cx="1137063" cy="7668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4"/>
          </p:nvPr>
        </p:nvSpPr>
        <p:spPr>
          <a:xfrm>
            <a:off x="1389605" y="8740077"/>
            <a:ext cx="10223999" cy="225529"/>
          </a:xfrm>
        </p:spPr>
        <p:txBody>
          <a:bodyPr lIns="0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521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 xmlns="">
        <p15:guide id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 без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lIns="0" anchor="ctr">
            <a:noAutofit/>
          </a:bodyPr>
          <a:lstStyle>
            <a:lvl1pPr algn="l">
              <a:lnSpc>
                <a:spcPts val="7466"/>
              </a:lnSpc>
              <a:defRPr sz="700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5247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8546406" y="1042006"/>
            <a:ext cx="3067200" cy="7932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dirty="0" smtClean="0"/>
              <a:t>Логотип </a:t>
            </a:r>
            <a:r>
              <a:rPr lang="ru-RU" dirty="0" err="1" smtClean="0"/>
              <a:t>партнера</a:t>
            </a:r>
            <a:endParaRPr lang="ru-RU" dirty="0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1389606" y="1042006"/>
            <a:ext cx="6912000" cy="7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67"/>
            </a:lvl1pPr>
          </a:lstStyle>
          <a:p>
            <a:r>
              <a:rPr lang="ru-RU" dirty="0" smtClean="0"/>
              <a:t>Логотип Яндекса (Сервиса)</a:t>
            </a:r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9606" y="8740077"/>
            <a:ext cx="10224000" cy="2255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571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607" y="1042006"/>
            <a:ext cx="10224000" cy="1022400"/>
          </a:xfrm>
        </p:spPr>
        <p:txBody>
          <a:bodyPr anchor="t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8762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5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7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50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12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575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3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00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71" y="8889247"/>
            <a:ext cx="1039990" cy="317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90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471" y="7402049"/>
            <a:ext cx="10224000" cy="1082429"/>
          </a:xfrm>
        </p:spPr>
        <p:txBody>
          <a:bodyPr anchor="t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8762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5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7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50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12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575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3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00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389606" y="1808805"/>
            <a:ext cx="10462865" cy="5367601"/>
          </a:xfrm>
        </p:spPr>
        <p:txBody>
          <a:bodyPr>
            <a:noAutofit/>
          </a:bodyPr>
          <a:lstStyle>
            <a:lvl1pPr marL="723900" indent="-72390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Impact" panose="020B0806030902050204" pitchFamily="34" charset="0"/>
              <a:buChar char="│"/>
              <a:defRPr sz="7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4209727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69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22805" y="1808807"/>
            <a:ext cx="11757601" cy="639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6393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3"/>
          <p:cNvSpPr>
            <a:spLocks noGrp="1"/>
          </p:cNvSpPr>
          <p:nvPr>
            <p:ph sz="quarter" idx="15"/>
          </p:nvPr>
        </p:nvSpPr>
        <p:spPr>
          <a:xfrm>
            <a:off x="622805" y="1808807"/>
            <a:ext cx="5623201" cy="6390000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6"/>
          </p:nvPr>
        </p:nvSpPr>
        <p:spPr>
          <a:xfrm>
            <a:off x="6757206" y="1808806"/>
            <a:ext cx="5623201" cy="6390001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525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5 изображений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896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3896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4201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7"/>
          </p:nvPr>
        </p:nvSpPr>
        <p:spPr>
          <a:xfrm>
            <a:off x="42012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70128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2" name="Текст 9"/>
          <p:cNvSpPr>
            <a:spLocks noGrp="1"/>
          </p:cNvSpPr>
          <p:nvPr>
            <p:ph type="body" sz="quarter" idx="19"/>
          </p:nvPr>
        </p:nvSpPr>
        <p:spPr>
          <a:xfrm>
            <a:off x="70128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98244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21"/>
          </p:nvPr>
        </p:nvSpPr>
        <p:spPr>
          <a:xfrm>
            <a:off x="98244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6783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806" y="530807"/>
            <a:ext cx="11757600" cy="76679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806" y="1808807"/>
            <a:ext cx="11757600" cy="639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805" y="8740620"/>
            <a:ext cx="10751513" cy="224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69206" y="8740619"/>
            <a:ext cx="511200" cy="22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2626762-87D3-4DF9-9E87-9382903834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75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75251" rtl="0" eaLnBrk="1" latinLnBrk="0" hangingPunct="1">
        <a:lnSpc>
          <a:spcPts val="5900"/>
        </a:lnSpc>
        <a:spcBef>
          <a:spcPts val="0"/>
        </a:spcBef>
        <a:spcAft>
          <a:spcPts val="0"/>
        </a:spcAft>
        <a:buNone/>
        <a:tabLst>
          <a:tab pos="3943350" algn="l"/>
        </a:tabLst>
        <a:defRPr sz="5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75251" rtl="0" eaLnBrk="1" latinLnBrk="0" hangingPunct="1">
        <a:lnSpc>
          <a:spcPct val="100000"/>
        </a:lnSpc>
        <a:spcBef>
          <a:spcPts val="2000"/>
        </a:spcBef>
        <a:spcAft>
          <a:spcPts val="2000"/>
        </a:spcAft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396000" algn="l" defTabSz="101753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Impact" panose="020B0806030902050204" pitchFamily="34" charset="0"/>
        <a:buChar char="▌"/>
        <a:tabLst/>
        <a:defRPr sz="3000" kern="1200" baseline="0">
          <a:solidFill>
            <a:schemeClr val="tx1"/>
          </a:solidFill>
          <a:latin typeface="Textbook New" panose="020B0603020503020204" pitchFamily="34" charset="-52"/>
          <a:ea typeface="+mn-ea"/>
          <a:cs typeface="+mn-cs"/>
        </a:defRPr>
      </a:lvl2pPr>
      <a:lvl3pPr marL="684000" indent="-288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Textbook New Light" panose="020B0503020503020204" pitchFamily="34" charset="-52"/>
        <a:buChar char="›"/>
        <a:tabLst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288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+mj-lt"/>
        <a:buAutoNum type="arabicPeriod"/>
        <a:tabLst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75251" rtl="0" eaLnBrk="1" latinLnBrk="0" hangingPunct="1">
        <a:lnSpc>
          <a:spcPct val="90000"/>
        </a:lnSpc>
        <a:spcBef>
          <a:spcPts val="533"/>
        </a:spcBef>
        <a:buFontTx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9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56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188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7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0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7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76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0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679">
          <p15:clr>
            <a:srgbClr val="F26B43"/>
          </p15:clr>
        </p15:guide>
        <p15:guide id="2" pos="7360">
          <p15:clr>
            <a:srgbClr val="F26B43"/>
          </p15:clr>
        </p15:guide>
        <p15:guide id="3" pos="7040">
          <p15:clr>
            <a:srgbClr val="F26B43"/>
          </p15:clr>
        </p15:guide>
        <p15:guide id="4" pos="6720">
          <p15:clr>
            <a:srgbClr val="F26B43"/>
          </p15:clr>
        </p15:guide>
        <p15:guide id="5" pos="6401">
          <p15:clr>
            <a:srgbClr val="F26B43"/>
          </p15:clr>
        </p15:guide>
        <p15:guide id="6" pos="6081">
          <p15:clr>
            <a:srgbClr val="F26B43"/>
          </p15:clr>
        </p15:guide>
        <p15:guide id="7" pos="5761">
          <p15:clr>
            <a:srgbClr val="F26B43"/>
          </p15:clr>
        </p15:guide>
        <p15:guide id="8" pos="5441">
          <p15:clr>
            <a:srgbClr val="F26B43"/>
          </p15:clr>
        </p15:guide>
        <p15:guide id="9" pos="5122">
          <p15:clr>
            <a:srgbClr val="F26B43"/>
          </p15:clr>
        </p15:guide>
        <p15:guide id="10" pos="4802">
          <p15:clr>
            <a:srgbClr val="F26B43"/>
          </p15:clr>
        </p15:guide>
        <p15:guide id="11" pos="4482">
          <p15:clr>
            <a:srgbClr val="F26B43"/>
          </p15:clr>
        </p15:guide>
        <p15:guide id="12" pos="4162">
          <p15:clr>
            <a:srgbClr val="F26B43"/>
          </p15:clr>
        </p15:guide>
        <p15:guide id="13" pos="3523">
          <p15:clr>
            <a:srgbClr val="F26B43"/>
          </p15:clr>
        </p15:guide>
        <p15:guide id="14" pos="3843">
          <p15:clr>
            <a:srgbClr val="F26B43"/>
          </p15:clr>
        </p15:guide>
        <p15:guide id="15" pos="3203">
          <p15:clr>
            <a:srgbClr val="F26B43"/>
          </p15:clr>
        </p15:guide>
        <p15:guide id="16" pos="2883">
          <p15:clr>
            <a:srgbClr val="F26B43"/>
          </p15:clr>
        </p15:guide>
        <p15:guide id="17" pos="2564">
          <p15:clr>
            <a:srgbClr val="F26B43"/>
          </p15:clr>
        </p15:guide>
        <p15:guide id="18" pos="2244">
          <p15:clr>
            <a:srgbClr val="F26B43"/>
          </p15:clr>
        </p15:guide>
        <p15:guide id="19" pos="1924">
          <p15:clr>
            <a:srgbClr val="F26B43"/>
          </p15:clr>
        </p15:guide>
        <p15:guide id="20" pos="1604">
          <p15:clr>
            <a:srgbClr val="F26B43"/>
          </p15:clr>
        </p15:guide>
        <p15:guide id="21" pos="1285">
          <p15:clr>
            <a:srgbClr val="F26B43"/>
          </p15:clr>
        </p15:guide>
        <p15:guide id="22" pos="645">
          <p15:clr>
            <a:srgbClr val="F26B43"/>
          </p15:clr>
        </p15:guide>
        <p15:guide id="23" pos="965">
          <p15:clr>
            <a:srgbClr val="F26B43"/>
          </p15:clr>
        </p15:guide>
        <p15:guide id="24" pos="325">
          <p15:clr>
            <a:srgbClr val="F26B43"/>
          </p15:clr>
        </p15:guide>
        <p15:guide id="25" pos="7999">
          <p15:clr>
            <a:srgbClr val="F26B43"/>
          </p15:clr>
        </p15:guide>
        <p15:guide id="26" pos="8319">
          <p15:clr>
            <a:srgbClr val="F26B43"/>
          </p15:clr>
        </p15:guide>
        <p15:guide id="27" pos="8639">
          <p15:clr>
            <a:srgbClr val="F26B43"/>
          </p15:clr>
        </p15:guide>
        <p15:guide id="28" pos="8958">
          <p15:clr>
            <a:srgbClr val="F26B43"/>
          </p15:clr>
        </p15:guide>
        <p15:guide id="29" pos="9278">
          <p15:clr>
            <a:srgbClr val="F26B43"/>
          </p15:clr>
        </p15:guide>
        <p15:guide id="30" pos="9598">
          <p15:clr>
            <a:srgbClr val="F26B43"/>
          </p15:clr>
        </p15:guide>
        <p15:guide id="31" pos="9918">
          <p15:clr>
            <a:srgbClr val="F26B43"/>
          </p15:clr>
        </p15:guide>
        <p15:guide id="32" pos="10237">
          <p15:clr>
            <a:srgbClr val="F26B43"/>
          </p15:clr>
        </p15:guide>
        <p15:guide id="33" pos="10877">
          <p15:clr>
            <a:srgbClr val="F26B43"/>
          </p15:clr>
        </p15:guide>
        <p15:guide id="34" pos="10557">
          <p15:clr>
            <a:srgbClr val="F26B43"/>
          </p15:clr>
        </p15:guide>
        <p15:guide id="35" pos="11197">
          <p15:clr>
            <a:srgbClr val="F26B43"/>
          </p15:clr>
        </p15:guide>
        <p15:guide id="36" pos="11516">
          <p15:clr>
            <a:srgbClr val="F26B43"/>
          </p15:clr>
        </p15:guide>
        <p15:guide id="37" pos="12156">
          <p15:clr>
            <a:srgbClr val="F26B43"/>
          </p15:clr>
        </p15:guide>
        <p15:guide id="38" pos="11836">
          <p15:clr>
            <a:srgbClr val="F26B43"/>
          </p15:clr>
        </p15:guide>
        <p15:guide id="39" pos="12476">
          <p15:clr>
            <a:srgbClr val="F26B43"/>
          </p15:clr>
        </p15:guide>
        <p15:guide id="40" pos="12795">
          <p15:clr>
            <a:srgbClr val="F26B43"/>
          </p15:clr>
        </p15:guide>
        <p15:guide id="41" pos="13115">
          <p15:clr>
            <a:srgbClr val="F26B43"/>
          </p15:clr>
        </p15:guide>
        <p15:guide id="42" pos="13435">
          <p15:clr>
            <a:srgbClr val="F26B43"/>
          </p15:clr>
        </p15:guide>
        <p15:guide id="43" pos="14074">
          <p15:clr>
            <a:srgbClr val="F26B43"/>
          </p15:clr>
        </p15:guide>
        <p15:guide id="44" pos="13755">
          <p15:clr>
            <a:srgbClr val="F26B43"/>
          </p15:clr>
        </p15:guide>
        <p15:guide id="45" pos="14394">
          <p15:clr>
            <a:srgbClr val="F26B43"/>
          </p15:clr>
        </p15:guide>
        <p15:guide id="46" pos="14714">
          <p15:clr>
            <a:srgbClr val="F26B43"/>
          </p15:clr>
        </p15:guide>
        <p15:guide id="47" pos="15034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4000">
          <p15:clr>
            <a:srgbClr val="F26B43"/>
          </p15:clr>
        </p15:guide>
        <p15:guide id="50" orient="horz" pos="3681">
          <p15:clr>
            <a:srgbClr val="F26B43"/>
          </p15:clr>
        </p15:guide>
        <p15:guide id="51" orient="horz" pos="3361">
          <p15:clr>
            <a:srgbClr val="F26B43"/>
          </p15:clr>
        </p15:guide>
        <p15:guide id="52" orient="horz" pos="3041">
          <p15:clr>
            <a:srgbClr val="F26B43"/>
          </p15:clr>
        </p15:guide>
        <p15:guide id="53" orient="horz" pos="2721">
          <p15:clr>
            <a:srgbClr val="F26B43"/>
          </p15:clr>
        </p15:guide>
        <p15:guide id="54" orient="horz" pos="2402">
          <p15:clr>
            <a:srgbClr val="F26B43"/>
          </p15:clr>
        </p15:guide>
        <p15:guide id="55" orient="horz" pos="2082">
          <p15:clr>
            <a:srgbClr val="F26B43"/>
          </p15:clr>
        </p15:guide>
        <p15:guide id="56" orient="horz" pos="1762">
          <p15:clr>
            <a:srgbClr val="F26B43"/>
          </p15:clr>
        </p15:guide>
        <p15:guide id="57" orient="horz" pos="1442">
          <p15:clr>
            <a:srgbClr val="F26B43"/>
          </p15:clr>
        </p15:guide>
        <p15:guide id="58" orient="horz" pos="1123">
          <p15:clr>
            <a:srgbClr val="F26B43"/>
          </p15:clr>
        </p15:guide>
        <p15:guide id="59" orient="horz" pos="803">
          <p15:clr>
            <a:srgbClr val="F26B43"/>
          </p15:clr>
        </p15:guide>
        <p15:guide id="60" orient="horz" pos="483">
          <p15:clr>
            <a:srgbClr val="F26B43"/>
          </p15:clr>
        </p15:guide>
        <p15:guide id="61" orient="horz" pos="163">
          <p15:clr>
            <a:srgbClr val="F26B43"/>
          </p15:clr>
        </p15:guide>
        <p15:guide id="62" orient="horz" pos="4640">
          <p15:clr>
            <a:srgbClr val="F26B43"/>
          </p15:clr>
        </p15:guide>
        <p15:guide id="63" orient="horz" pos="4959">
          <p15:clr>
            <a:srgbClr val="F26B43"/>
          </p15:clr>
        </p15:guide>
        <p15:guide id="64" orient="horz" pos="5279">
          <p15:clr>
            <a:srgbClr val="F26B43"/>
          </p15:clr>
        </p15:guide>
        <p15:guide id="65" orient="horz" pos="5599">
          <p15:clr>
            <a:srgbClr val="F26B43"/>
          </p15:clr>
        </p15:guide>
        <p15:guide id="66" orient="horz" pos="5919">
          <p15:clr>
            <a:srgbClr val="F26B43"/>
          </p15:clr>
        </p15:guide>
        <p15:guide id="67" orient="horz" pos="6238">
          <p15:clr>
            <a:srgbClr val="F26B43"/>
          </p15:clr>
        </p15:guide>
        <p15:guide id="68" orient="horz" pos="6558">
          <p15:clr>
            <a:srgbClr val="F26B43"/>
          </p15:clr>
        </p15:guide>
        <p15:guide id="69" orient="horz" pos="6878">
          <p15:clr>
            <a:srgbClr val="F26B43"/>
          </p15:clr>
        </p15:guide>
        <p15:guide id="70" orient="horz" pos="7198">
          <p15:clr>
            <a:srgbClr val="F26B43"/>
          </p15:clr>
        </p15:guide>
        <p15:guide id="71" orient="horz" pos="7517">
          <p15:clr>
            <a:srgbClr val="F26B43"/>
          </p15:clr>
        </p15:guide>
        <p15:guide id="72" orient="horz" pos="7837">
          <p15:clr>
            <a:srgbClr val="F26B43"/>
          </p15:clr>
        </p15:guide>
        <p15:guide id="73" orient="horz" pos="8157">
          <p15:clr>
            <a:srgbClr val="F26B43"/>
          </p15:clr>
        </p15:guide>
        <p15:guide id="74" orient="horz" pos="84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912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«Официальные» </a:t>
            </a:r>
            <a:r>
              <a:rPr lang="ru-RU" dirty="0" smtClean="0"/>
              <a:t>письма платежных </a:t>
            </a:r>
            <a:r>
              <a:rPr lang="ru-RU" dirty="0"/>
              <a:t>сервисов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2805" y="2831206"/>
            <a:ext cx="11757601" cy="5367600"/>
          </a:xfrm>
        </p:spPr>
        <p:txBody>
          <a:bodyPr/>
          <a:lstStyle/>
          <a:p>
            <a:pPr lvl="1"/>
            <a:r>
              <a:rPr lang="ru-RU" dirty="0"/>
              <a:t>«Ваш кошелек в </a:t>
            </a:r>
            <a:r>
              <a:rPr lang="ru-RU" dirty="0" err="1"/>
              <a:t>Яндекс.Деньгах</a:t>
            </a:r>
            <a:r>
              <a:rPr lang="ru-RU" dirty="0"/>
              <a:t> заблокирован. Для разблокировки перейдите по ссылке и введите пароль»</a:t>
            </a:r>
            <a:r>
              <a:rPr lang="ru-RU" dirty="0" smtClean="0"/>
              <a:t>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«</a:t>
            </a:r>
            <a:r>
              <a:rPr lang="ru-RU" dirty="0"/>
              <a:t>Вас беспокоит служба безопасности банка. Чтобы мы разрешили вам продолжать пользоваться картой, скажите проверочную информацию и </a:t>
            </a:r>
            <a:r>
              <a:rPr lang="ru-RU" dirty="0" err="1"/>
              <a:t>пин</a:t>
            </a:r>
            <a:r>
              <a:rPr lang="ru-RU" dirty="0"/>
              <a:t>-код»</a:t>
            </a:r>
            <a:r>
              <a:rPr lang="ru-RU" dirty="0" smtClean="0"/>
              <a:t>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0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«Официальные» </a:t>
            </a:r>
            <a:r>
              <a:rPr lang="ru-RU" dirty="0" smtClean="0"/>
              <a:t>письма платежных </a:t>
            </a:r>
            <a:r>
              <a:rPr lang="ru-RU" dirty="0"/>
              <a:t>сервисов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2805" y="2831206"/>
            <a:ext cx="11757601" cy="5367600"/>
          </a:xfrm>
        </p:spPr>
        <p:txBody>
          <a:bodyPr/>
          <a:lstStyle/>
          <a:p>
            <a:pPr marL="0" lvl="1" indent="0">
              <a:buNone/>
            </a:pPr>
            <a:r>
              <a:rPr lang="ru-RU" dirty="0"/>
              <a:t>Выход: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Знать</a:t>
            </a:r>
            <a:r>
              <a:rPr lang="ru-RU" dirty="0"/>
              <a:t>, что банки и платежные сервисы никогда не запрашивают у вас </a:t>
            </a:r>
            <a:r>
              <a:rPr lang="ru-RU" dirty="0" err="1"/>
              <a:t>пин</a:t>
            </a:r>
            <a:r>
              <a:rPr lang="ru-RU" dirty="0"/>
              <a:t>-коды, пароли и другую </a:t>
            </a:r>
            <a:r>
              <a:rPr lang="ru-RU" dirty="0" smtClean="0"/>
              <a:t>информацию.</a:t>
            </a:r>
            <a:endParaRPr lang="ru-RU" dirty="0"/>
          </a:p>
          <a:p>
            <a:pPr lvl="1"/>
            <a:r>
              <a:rPr lang="ru-RU" dirty="0" smtClean="0"/>
              <a:t>Проверять </a:t>
            </a:r>
            <a:r>
              <a:rPr lang="ru-RU" dirty="0"/>
              <a:t>адрес сайта, на который вы переходите и где вводите свой пароль.</a:t>
            </a:r>
            <a:endParaRPr lang="en-US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08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7" y="1808806"/>
            <a:ext cx="11757600" cy="69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выигрыши в лотереи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Content Placeholder 8" descr="Untitled.png"/>
          <p:cNvPicPr>
            <a:picLocks noGrp="1" noChangeAspect="1"/>
          </p:cNvPicPr>
          <p:nvPr>
            <p:ph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3" b="-563"/>
          <a:stretch/>
        </p:blipFill>
        <p:spPr>
          <a:xfrm>
            <a:off x="604919" y="2284237"/>
            <a:ext cx="11757601" cy="6389999"/>
          </a:xfrm>
        </p:spPr>
      </p:pic>
      <p:sp>
        <p:nvSpPr>
          <p:cNvPr id="10" name="Rectangle 9"/>
          <p:cNvSpPr/>
          <p:nvPr/>
        </p:nvSpPr>
        <p:spPr>
          <a:xfrm>
            <a:off x="3235522" y="3957574"/>
            <a:ext cx="3578400" cy="7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86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выигрыши в </a:t>
            </a:r>
            <a:r>
              <a:rPr lang="ru-RU" dirty="0" smtClean="0"/>
              <a:t>лотереи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ru-RU" dirty="0"/>
              <a:t>Признаки: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Вы </a:t>
            </a:r>
            <a:r>
              <a:rPr lang="ru-RU" dirty="0"/>
              <a:t>ничего не знаете о данной лотерее и никогда в ней не принимали участие;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Вы </a:t>
            </a:r>
            <a:r>
              <a:rPr lang="ru-RU" dirty="0"/>
              <a:t>никогда не оставляли своих личных данных на этом ресурсе или этой </a:t>
            </a:r>
            <a:r>
              <a:rPr lang="ru-RU" dirty="0" err="1"/>
              <a:t>органиазации</a:t>
            </a:r>
            <a:r>
              <a:rPr lang="ru-RU" dirty="0"/>
              <a:t>, от лица которой приходит письмо;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Сообщение </a:t>
            </a:r>
            <a:r>
              <a:rPr lang="ru-RU" dirty="0"/>
              <a:t>составлено безграмотно, с орфографическими ошибками;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Почтовый </a:t>
            </a:r>
            <a:r>
              <a:rPr lang="ru-RU" dirty="0"/>
              <a:t>адрес отправителя – общедоступный почтовый сервис. Например, </a:t>
            </a:r>
            <a:r>
              <a:rPr lang="ru-RU" dirty="0" err="1"/>
              <a:t>gmail.com</a:t>
            </a:r>
            <a:r>
              <a:rPr lang="ru-RU" dirty="0"/>
              <a:t>, </a:t>
            </a:r>
            <a:r>
              <a:rPr lang="ru-RU" dirty="0" err="1"/>
              <a:t>mail.ru</a:t>
            </a:r>
            <a:r>
              <a:rPr lang="ru-RU" dirty="0"/>
              <a:t>, </a:t>
            </a:r>
            <a:r>
              <a:rPr lang="ru-RU" dirty="0" err="1"/>
              <a:t>yandex.ru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55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Пример  </a:t>
            </a:r>
            <a:r>
              <a:rPr lang="uk-UA" dirty="0" smtClean="0"/>
              <a:t>“нигерийского” письма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Дорогой друг! </a:t>
            </a:r>
          </a:p>
          <a:p>
            <a:r>
              <a:rPr lang="ru-RU" sz="2000" dirty="0"/>
              <a:t>Я миссис </a:t>
            </a:r>
            <a:r>
              <a:rPr lang="ru-RU" sz="2000" dirty="0" err="1"/>
              <a:t>Сесе-секо</a:t>
            </a:r>
            <a:r>
              <a:rPr lang="ru-RU" sz="2000" dirty="0"/>
              <a:t>, вдова бывшего президента Заира (ныне Демократической республики Конго) </a:t>
            </a:r>
            <a:r>
              <a:rPr lang="ru-RU" sz="2000" dirty="0" err="1"/>
              <a:t>Мобуту</a:t>
            </a:r>
            <a:r>
              <a:rPr lang="ru-RU" sz="2000" dirty="0"/>
              <a:t> </a:t>
            </a:r>
            <a:r>
              <a:rPr lang="ru-RU" sz="2000" dirty="0" err="1"/>
              <a:t>Сесе-секо</a:t>
            </a:r>
            <a:r>
              <a:rPr lang="ru-RU" sz="2000" dirty="0"/>
              <a:t>. Я вынуждена написать Вам это письмо. Это в связи с моими нынешними обстоятельствами и ситуацией. Я спаслась вместе со своим мужем и двумя сыновьями Альфредом и </a:t>
            </a:r>
            <a:r>
              <a:rPr lang="ru-RU" sz="2000" dirty="0" err="1"/>
              <a:t>Башером</a:t>
            </a:r>
            <a:r>
              <a:rPr lang="ru-RU" sz="2000" dirty="0"/>
              <a:t> в Абиджан, Кот-д’Ивуар, где мы и поселились - затем мы переехали в Марокко, где мой муж умер от рака. У меня есть банковский счет на сумму 18 000 000 (восемнадцать миллионов) долларов США. Мне нужно ваше желание помочь нам - чтобы вы получили эти деньги для нас, в таком случае я представлю Вас моему сыну Альфреду, который имеет право получить эти деньги. Я хочу инвестировать эти деньги, но не хочу, чтобы было известно, что это делаю я. Мне хочется приобрести недвижимость и акции транснациональных компаний, а также вложиться в надежные и </a:t>
            </a:r>
            <a:r>
              <a:rPr lang="ru-RU" sz="2000" dirty="0" err="1"/>
              <a:t>неспекулятивные</a:t>
            </a:r>
            <a:r>
              <a:rPr lang="ru-RU" sz="2000" dirty="0"/>
              <a:t> дела, которые Вы посоветуете. </a:t>
            </a:r>
            <a:endParaRPr lang="ru-RU" sz="2000" dirty="0" smtClean="0"/>
          </a:p>
          <a:p>
            <a:r>
              <a:rPr lang="ru-RU" sz="2000" dirty="0" smtClean="0"/>
              <a:t>Искренне </a:t>
            </a:r>
            <a:r>
              <a:rPr lang="ru-RU" sz="2000" dirty="0"/>
              <a:t>Ваша, </a:t>
            </a:r>
          </a:p>
          <a:p>
            <a:r>
              <a:rPr lang="ru-RU" sz="2000" dirty="0" smtClean="0"/>
              <a:t>Миссис </a:t>
            </a:r>
            <a:r>
              <a:rPr lang="ru-RU" sz="2000" dirty="0"/>
              <a:t>Мариам М. </a:t>
            </a:r>
            <a:r>
              <a:rPr lang="ru-RU" sz="2000" dirty="0" err="1"/>
              <a:t>Сесе-секо</a:t>
            </a:r>
            <a:r>
              <a:rPr lang="ru-R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5276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Примеры  писем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6" y="1808806"/>
            <a:ext cx="9298786" cy="44072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06" y="3086806"/>
            <a:ext cx="8585200" cy="5397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3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Письмо о вакансии за рубежом, но перед выездом надо оплатить разрешение на проживание и работу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Жертве сообщается о выигрыше в лотерею. Получатель письма должен заплатить, чтобы получить свой выигрыш.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Жертве предлагается взять приличный кредит под бизнес, не требуя ни залога, ни стартового взноса. Все, что требуется — лишь оплатить издержки банка на оформление кредита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63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сайты авиабилетов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ru-RU" dirty="0"/>
              <a:t>Выход: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Искать отзывы о неизвестном вам ранее сайте, прежде чем совершать покупку</a:t>
            </a:r>
            <a:endParaRPr lang="en-US" dirty="0"/>
          </a:p>
        </p:txBody>
      </p:sp>
      <p:pic>
        <p:nvPicPr>
          <p:cNvPr id="10" name="Content Placeholder 9" descr="Untitled.png"/>
          <p:cNvPicPr>
            <a:picLocks noGrp="1" noChangeAspect="1"/>
          </p:cNvPicPr>
          <p:nvPr>
            <p:ph sz="quarter" idx="16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81"/>
          <a:stretch/>
        </p:blipFill>
        <p:spPr>
          <a:xfrm>
            <a:off x="6757988" y="1808163"/>
            <a:ext cx="5622925" cy="6391275"/>
          </a:xfrm>
        </p:spPr>
      </p:pic>
    </p:spTree>
    <p:extLst>
      <p:ext uri="{BB962C8B-B14F-4D97-AF65-F5344CB8AC3E}">
        <p14:creationId xmlns="" xmlns:p14="http://schemas.microsoft.com/office/powerpoint/2010/main" val="20113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интернет-магазины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По продаже ноутбуков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И даже мотоциклов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Товаров из-за </a:t>
            </a:r>
            <a:r>
              <a:rPr lang="ru-RU" dirty="0" smtClean="0"/>
              <a:t>границы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/>
              <a:t>Выход: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Искать отзывы о неизвестном вам ранее сайте, прежде чем совершать покупку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35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«Выгодные» покупки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Новый </a:t>
            </a:r>
            <a:r>
              <a:rPr lang="ru-RU" dirty="0" err="1"/>
              <a:t>iPhone</a:t>
            </a:r>
            <a:r>
              <a:rPr lang="ru-RU" dirty="0"/>
              <a:t> за 3 тысячи рублей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Распродажа товаров, якобы конфискованная на границе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 smtClean="0"/>
              <a:t>Выход</a:t>
            </a:r>
            <a:r>
              <a:rPr lang="ru-RU" dirty="0"/>
              <a:t>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Поверить, что халявы не бывает даже в интернете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Поискать отзывы о магазине, прежде чем совершать покупку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84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платежей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Грачева Мария</a:t>
            </a:r>
          </a:p>
          <a:p>
            <a:r>
              <a:rPr lang="ru-RU" dirty="0" smtClean="0"/>
              <a:t>Генеральный директор </a:t>
            </a:r>
            <a:r>
              <a:rPr lang="ru-RU" dirty="0" err="1" smtClean="0"/>
              <a:t>Яндекс.Денег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Picture Placeholder 5" descr="yandex.money_rus.pn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42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2806" y="1848119"/>
            <a:ext cx="10735200" cy="6861887"/>
            <a:chOff x="878406" y="2870519"/>
            <a:chExt cx="10735200" cy="6861887"/>
          </a:xfrm>
        </p:grpSpPr>
        <p:grpSp>
          <p:nvGrpSpPr>
            <p:cNvPr id="10" name="Group 9"/>
            <p:cNvGrpSpPr/>
            <p:nvPr/>
          </p:nvGrpSpPr>
          <p:grpSpPr>
            <a:xfrm>
              <a:off x="878406" y="2870519"/>
              <a:ext cx="10735200" cy="6861887"/>
              <a:chOff x="622806" y="3517737"/>
              <a:chExt cx="10735200" cy="6861887"/>
            </a:xfrm>
          </p:grpSpPr>
          <p:pic>
            <p:nvPicPr>
              <p:cNvPr id="7" name="Picture 6" descr="bankpay-2.png"/>
              <p:cNvPicPr>
                <a:picLocks noChangeAspect="1"/>
              </p:cNvPicPr>
              <p:nvPr/>
            </p:nvPicPr>
            <p:blipFill>
              <a:blip r:embed="rId2">
                <a:alphaModFix amt="18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06" y="3517737"/>
                <a:ext cx="10735200" cy="6861887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389606" y="6409606"/>
                <a:ext cx="1278000" cy="511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89606" y="7313382"/>
                <a:ext cx="1278000" cy="7484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878406" y="6330495"/>
              <a:ext cx="10224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квитанции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2805" y="1808806"/>
            <a:ext cx="11757601" cy="6390000"/>
          </a:xfrm>
        </p:spPr>
        <p:txBody>
          <a:bodyPr/>
          <a:lstStyle/>
          <a:p>
            <a:pPr lvl="1"/>
            <a:r>
              <a:rPr lang="ru-RU" dirty="0"/>
              <a:t>Неправильные ЖКХ-</a:t>
            </a:r>
            <a:r>
              <a:rPr lang="ru-RU" dirty="0" err="1"/>
              <a:t>рекзвизиты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Заказ книг или других «выгодных» товаров через предоплату по квитанции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Проверяйте номер расчетного счета перед платежом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Обратите внимание, когда пришла квитанция - не раньше ли положенного срока?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Верно ли указан (и указан ли) ваш лицевой номер счета на квитанции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Можно настроить онлайн-платежи на заранее проверенные реквизиты и платить только по ним (</a:t>
            </a:r>
            <a:r>
              <a:rPr lang="ru-RU" dirty="0" smtClean="0"/>
              <a:t>сервис Яндекса </a:t>
            </a:r>
            <a:r>
              <a:rPr lang="ru-RU" dirty="0"/>
              <a:t>«Городские платежи», интернет-банк «</a:t>
            </a:r>
            <a:r>
              <a:rPr lang="ru-RU" dirty="0" err="1"/>
              <a:t>Сбербанк.Онлайн</a:t>
            </a:r>
            <a:r>
              <a:rPr lang="ru-RU" dirty="0"/>
              <a:t>», Альфа-Банк и др.)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19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Выпрашивание</a:t>
            </a:r>
            <a:r>
              <a:rPr lang="ru-RU" dirty="0"/>
              <a:t> денег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1"/>
            <a:r>
              <a:rPr lang="ru-RU" dirty="0"/>
              <a:t>Со взломанных во </a:t>
            </a:r>
            <a:r>
              <a:rPr lang="ru-RU" dirty="0" err="1"/>
              <a:t>ВКонтакте</a:t>
            </a:r>
            <a:r>
              <a:rPr lang="ru-RU" dirty="0"/>
              <a:t> аккаунтов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Со взломанных аккаунтов </a:t>
            </a:r>
            <a:r>
              <a:rPr lang="ru-RU" dirty="0" err="1" smtClean="0"/>
              <a:t>Skype</a:t>
            </a:r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/>
              <a:t>Выход: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Перезвонить другу и уточнить </a:t>
            </a:r>
            <a:r>
              <a:rPr lang="ru-RU" dirty="0" smtClean="0"/>
              <a:t>информацию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Задать «контрольный» вопрос, на который может ответить только </a:t>
            </a:r>
            <a:r>
              <a:rPr lang="ru-RU" dirty="0" smtClean="0"/>
              <a:t>друг</a:t>
            </a:r>
            <a:endParaRPr lang="en-US" dirty="0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564"/>
          <a:stretch/>
        </p:blipFill>
        <p:spPr/>
      </p:pic>
    </p:spTree>
    <p:extLst>
      <p:ext uri="{BB962C8B-B14F-4D97-AF65-F5344CB8AC3E}">
        <p14:creationId xmlns="" xmlns:p14="http://schemas.microsoft.com/office/powerpoint/2010/main" val="14703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Халява с </a:t>
            </a:r>
            <a:r>
              <a:rPr lang="ru-RU" dirty="0" smtClean="0"/>
              <a:t>подпиской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22806" y="5387206"/>
            <a:ext cx="11757601" cy="3322799"/>
          </a:xfrm>
        </p:spPr>
        <p:txBody>
          <a:bodyPr/>
          <a:lstStyle/>
          <a:p>
            <a:pPr marL="0" lvl="1" indent="0">
              <a:buNone/>
            </a:pPr>
            <a:r>
              <a:rPr lang="ru-RU" dirty="0"/>
              <a:t>Выход: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Не </a:t>
            </a:r>
            <a:r>
              <a:rPr lang="ru-RU" dirty="0"/>
              <a:t>вводить номер своего телефона во время скачивания файлов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Пользоваться </a:t>
            </a:r>
            <a:r>
              <a:rPr lang="ru-RU" dirty="0"/>
              <a:t>легальными сервисами для прослушивания музыки (например, </a:t>
            </a:r>
            <a:r>
              <a:rPr lang="ru-RU" dirty="0" err="1"/>
              <a:t>Яндекс.Музыка</a:t>
            </a:r>
            <a:r>
              <a:rPr lang="ru-RU" dirty="0"/>
              <a:t>), просмотра фильмов (например, </a:t>
            </a:r>
            <a:r>
              <a:rPr lang="ru-RU" dirty="0" err="1"/>
              <a:t>Amediateka</a:t>
            </a:r>
            <a:r>
              <a:rPr lang="ru-RU" dirty="0"/>
              <a:t>, </a:t>
            </a:r>
            <a:r>
              <a:rPr lang="ru-RU" dirty="0" err="1"/>
              <a:t>ivi.ru</a:t>
            </a:r>
            <a:r>
              <a:rPr lang="ru-RU" dirty="0"/>
              <a:t>), чтения книг (</a:t>
            </a:r>
            <a:r>
              <a:rPr lang="ru-RU" dirty="0" err="1"/>
              <a:t>Литрес</a:t>
            </a:r>
            <a:r>
              <a:rPr lang="ru-RU" dirty="0"/>
              <a:t>, </a:t>
            </a:r>
            <a:r>
              <a:rPr lang="ru-RU" dirty="0" err="1"/>
              <a:t>iBooks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34406" y="1808806"/>
            <a:ext cx="6278030" cy="3594965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165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знать о своей банковской карточке?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знать о платежах банковской карточкой</a:t>
            </a:r>
            <a:r>
              <a:rPr lang="ru-RU" dirty="0" smtClean="0"/>
              <a:t>?</a:t>
            </a:r>
            <a:endParaRPr lang="en-US" dirty="0"/>
          </a:p>
        </p:txBody>
      </p:sp>
      <p:pic>
        <p:nvPicPr>
          <p:cNvPr id="10" name="Picture Placeholder 9" descr="Untitled1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57988" y="2557463"/>
            <a:ext cx="5549900" cy="4238625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Placeholder 8" descr="Untitled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" b="-421"/>
          <a:stretch/>
        </p:blipFill>
        <p:spPr>
          <a:xfrm>
            <a:off x="622806" y="2534626"/>
            <a:ext cx="5622925" cy="4268787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Обращайте внимание на адрес сайта, на котором совершаете платеж</a:t>
            </a:r>
          </a:p>
          <a:p>
            <a:endParaRPr lang="bg-B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459208" y="6920806"/>
            <a:ext cx="4373544" cy="766800"/>
          </a:xfrm>
        </p:spPr>
        <p:txBody>
          <a:bodyPr/>
          <a:lstStyle/>
          <a:p>
            <a:r>
              <a:rPr lang="bg-BG" dirty="0"/>
              <a:t>PCI DSS, иконки Mastercard и Visa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95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правила гигиены для электронного кошелька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Одноразовый пароль на каждую операцию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Лицензионный антивирус на компьютере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Оплата с защищенного устройства (не общий </a:t>
            </a:r>
            <a:r>
              <a:rPr lang="ru-RU" dirty="0" err="1"/>
              <a:t>wi-fi</a:t>
            </a:r>
            <a:r>
              <a:rPr lang="ru-RU" dirty="0"/>
              <a:t>, не общий компьютер)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41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карта или кошелек скомпрометированы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Срочно звонить в службу поддержки, не теряя ни секунды, и просить заблокировать операции</a:t>
            </a:r>
          </a:p>
          <a:p>
            <a:pPr lvl="1"/>
            <a:endParaRPr lang="ru-RU" dirty="0"/>
          </a:p>
          <a:p>
            <a:pPr lvl="1"/>
            <a:r>
              <a:rPr lang="ru-RU" dirty="0" err="1"/>
              <a:t>Перевыпускать</a:t>
            </a:r>
            <a:r>
              <a:rPr lang="ru-RU" dirty="0"/>
              <a:t> карту \ восстанавливать доступ к кошельку, следуя рекомендациям службы поддержки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77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Как самостоятельно вырыть себе яму?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7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sz="5000" dirty="0"/>
              <a:t>Сфотографировать свою карточку и выложить ее в интернете. </a:t>
            </a:r>
            <a:r>
              <a:rPr lang="uk-UA" sz="5000" dirty="0" smtClean="0"/>
              <a:t>   Красивая </a:t>
            </a:r>
            <a:r>
              <a:rPr lang="uk-UA" sz="5000" dirty="0"/>
              <a:t>же! </a:t>
            </a:r>
            <a:endParaRPr lang="en-US" sz="5000" dirty="0"/>
          </a:p>
        </p:txBody>
      </p:sp>
    </p:spTree>
    <p:extLst>
      <p:ext uri="{BB962C8B-B14F-4D97-AF65-F5344CB8AC3E}">
        <p14:creationId xmlns="" xmlns:p14="http://schemas.microsoft.com/office/powerpoint/2010/main" val="12333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Цели</a:t>
            </a:r>
            <a:r>
              <a:rPr lang="en-US" dirty="0"/>
              <a:t> </a:t>
            </a:r>
            <a:r>
              <a:rPr lang="en-US" dirty="0" err="1"/>
              <a:t>урока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Научиться распознавать типовое платежное мошенничество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Знать, как защититься от мошенничества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Уметь рассказывать об этом родным и друзьям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89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Решение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ru-RU" dirty="0" smtClean="0"/>
          </a:p>
          <a:p>
            <a:pPr lvl="1"/>
            <a:endParaRPr lang="ru-RU" dirty="0"/>
          </a:p>
          <a:p>
            <a:pPr lvl="1"/>
            <a:r>
              <a:rPr lang="ru-RU" dirty="0" smtClean="0"/>
              <a:t>Не </a:t>
            </a:r>
            <a:r>
              <a:rPr lang="ru-RU" dirty="0"/>
              <a:t>выкладывайте фото своей карты в интернет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Если очень хочется, затирайте минимум 8 цифр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Никогда никому не сообщайте CVC-код (три цифры с </a:t>
            </a:r>
            <a:r>
              <a:rPr lang="ru-RU" dirty="0" smtClean="0"/>
              <a:t>обратной стороны) </a:t>
            </a:r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 smtClean="0"/>
              <a:t>стороны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12" name="Снимок экрана 2014-10-02 в 20.17.13.png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622806" y="5349253"/>
            <a:ext cx="3646773" cy="3634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Снимок экрана 2014-10-02 в 20.17.29.png"/>
          <p:cNvPicPr/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4712406" y="5349253"/>
            <a:ext cx="3622741" cy="3634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Снимок экрана 2014-10-02 в 20.17.53.png"/>
          <p:cNvPicPr/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8802006" y="5349253"/>
            <a:ext cx="3670925" cy="3634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3739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Рассекретить пароль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Написать на бумажке и хранить на видном месте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Дать пароль «на минуточку» - особенно через сообщение в </a:t>
            </a:r>
            <a:r>
              <a:rPr lang="ru-RU" dirty="0" err="1"/>
              <a:t>соцсетях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Сообщить его по телефону «сотруднику банка» или «платежного сервиса»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83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Использовать одноразовые пароли: SMS-пароли, таблицы кодов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Даже одноразовые пароли никому не сообщать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Включить </a:t>
            </a:r>
            <a:r>
              <a:rPr lang="ru-RU" dirty="0" err="1"/>
              <a:t>sms</a:t>
            </a:r>
            <a:r>
              <a:rPr lang="ru-RU" dirty="0"/>
              <a:t>-уведомления об операциях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88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7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" name="Picture 9" descr="Hi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68" y="341919"/>
            <a:ext cx="9539683" cy="9646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76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Ущерб от карточного мошенничества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4,6 </a:t>
            </a:r>
            <a:r>
              <a:rPr lang="ru-RU" dirty="0" smtClean="0"/>
              <a:t>млрд. </a:t>
            </a:r>
            <a:r>
              <a:rPr lang="ru-RU" dirty="0"/>
              <a:t>рублей в России </a:t>
            </a:r>
            <a:r>
              <a:rPr lang="ru-RU" dirty="0" smtClean="0"/>
              <a:t>в 2013 году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Россия </a:t>
            </a:r>
            <a:r>
              <a:rPr lang="ru-RU" dirty="0" smtClean="0"/>
              <a:t>— </a:t>
            </a:r>
            <a:r>
              <a:rPr lang="ru-RU" dirty="0"/>
              <a:t>4-я в Европе страна по количеству ущерба от мошенничества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61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Кто</a:t>
            </a:r>
            <a:r>
              <a:rPr lang="en-US" dirty="0"/>
              <a:t> </a:t>
            </a:r>
            <a:r>
              <a:rPr lang="en-US" dirty="0" err="1"/>
              <a:t>виноват</a:t>
            </a:r>
            <a:r>
              <a:rPr lang="en-US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  <a:defRPr sz="1800"/>
            </a:pPr>
            <a:r>
              <a:rPr lang="ru-RU" sz="3200" dirty="0"/>
              <a:t>Человеческий фактор</a:t>
            </a:r>
            <a:r>
              <a:rPr lang="ru-RU" sz="3200" dirty="0" smtClean="0"/>
              <a:t>:</a:t>
            </a:r>
          </a:p>
          <a:p>
            <a:pPr lvl="1">
              <a:defRPr sz="1800"/>
            </a:pPr>
            <a:endParaRPr lang="ru-RU" sz="3200" b="1" dirty="0"/>
          </a:p>
          <a:p>
            <a:pPr lvl="1">
              <a:defRPr sz="1800"/>
            </a:pPr>
            <a:r>
              <a:rPr lang="ru-RU" sz="3200" dirty="0" smtClean="0"/>
              <a:t>Наивность</a:t>
            </a:r>
          </a:p>
          <a:p>
            <a:pPr lvl="1">
              <a:defRPr sz="1800"/>
            </a:pPr>
            <a:endParaRPr lang="ru-RU" sz="3200" dirty="0"/>
          </a:p>
          <a:p>
            <a:pPr lvl="1">
              <a:defRPr sz="1800"/>
            </a:pPr>
            <a:r>
              <a:rPr lang="ru-RU" sz="3200" dirty="0" smtClean="0"/>
              <a:t>Невнимательность</a:t>
            </a:r>
          </a:p>
          <a:p>
            <a:pPr marL="0" lvl="1" indent="0">
              <a:buNone/>
              <a:defRPr sz="1800"/>
            </a:pPr>
            <a:endParaRPr lang="ru-RU" sz="3200" dirty="0"/>
          </a:p>
          <a:p>
            <a:pPr lvl="1">
              <a:defRPr sz="1800"/>
            </a:pPr>
            <a:r>
              <a:rPr lang="ru-RU" sz="3200" dirty="0" smtClean="0"/>
              <a:t>Неосведомленность</a:t>
            </a:r>
          </a:p>
          <a:p>
            <a:pPr lvl="1">
              <a:defRPr sz="1800"/>
            </a:pPr>
            <a:endParaRPr lang="ru-RU" sz="3200" dirty="0"/>
          </a:p>
          <a:p>
            <a:pPr lvl="1">
              <a:defRPr sz="1800"/>
            </a:pPr>
            <a:r>
              <a:rPr lang="ru-RU" sz="3200" dirty="0"/>
              <a:t>Беспечность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7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платежного мошенничества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50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</a:t>
            </a:r>
            <a:r>
              <a:rPr lang="ru-RU" dirty="0" err="1"/>
              <a:t>смски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r>
              <a:rPr lang="ru-RU" dirty="0"/>
              <a:t>«Мама, </a:t>
            </a:r>
            <a:r>
              <a:rPr lang="ru-RU" dirty="0" smtClean="0"/>
              <a:t>я </a:t>
            </a:r>
            <a:r>
              <a:rPr lang="ru-RU" dirty="0"/>
              <a:t>попал в аварию\больницу\полицию, срочно нужны деньги. Кинь их на этот номер\переводи на такой-то кошелек</a:t>
            </a:r>
            <a:r>
              <a:rPr lang="ru-RU" dirty="0" smtClean="0"/>
              <a:t>»</a:t>
            </a:r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 smtClean="0"/>
              <a:t>Выход</a:t>
            </a:r>
            <a:r>
              <a:rPr lang="ru-RU" dirty="0"/>
              <a:t>: 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Перезвонить </a:t>
            </a:r>
            <a:r>
              <a:rPr lang="ru-RU" dirty="0"/>
              <a:t>тому, у кого проблемы, чтобы проверить </a:t>
            </a:r>
            <a:r>
              <a:rPr lang="ru-RU" dirty="0" smtClean="0"/>
              <a:t>информацию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606" y="1042006"/>
            <a:ext cx="4089600" cy="7906560"/>
          </a:xfrm>
          <a:prstGeom prst="rect">
            <a:avLst/>
          </a:prstGeom>
        </p:spPr>
      </p:pic>
      <p:pic>
        <p:nvPicPr>
          <p:cNvPr id="8" name="Picture 7" descr="фото (2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6" y="2320006"/>
            <a:ext cx="3578400" cy="536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41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06" y="1808806"/>
            <a:ext cx="3322800" cy="6424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Выманивание </a:t>
            </a:r>
            <a:r>
              <a:rPr lang="ru-RU" dirty="0" err="1"/>
              <a:t>sms</a:t>
            </a:r>
            <a:r>
              <a:rPr lang="ru-RU" dirty="0"/>
              <a:t>-пароля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06" y="1808806"/>
            <a:ext cx="3322800" cy="6424080"/>
          </a:xfrm>
          <a:prstGeom prst="rect">
            <a:avLst/>
          </a:prstGeom>
        </p:spPr>
      </p:pic>
      <p:pic>
        <p:nvPicPr>
          <p:cNvPr id="8" name="Picture 7" descr="фото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63" y="2831205"/>
            <a:ext cx="2909870" cy="4364806"/>
          </a:xfrm>
          <a:prstGeom prst="rect">
            <a:avLst/>
          </a:prstGeom>
        </p:spPr>
      </p:pic>
      <p:pic>
        <p:nvPicPr>
          <p:cNvPr id="11" name="фото.png"/>
          <p:cNvPicPr/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7249163" y="2850450"/>
            <a:ext cx="2896801" cy="434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5185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ndex">
  <a:themeElements>
    <a:clrScheme name="Yandex">
      <a:dk1>
        <a:sysClr val="windowText" lastClr="000000"/>
      </a:dk1>
      <a:lt1>
        <a:sysClr val="window" lastClr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B7600"/>
      </a:accent5>
      <a:accent6>
        <a:srgbClr val="9E64A9"/>
      </a:accent6>
      <a:hlink>
        <a:srgbClr val="3878BE"/>
      </a:hlink>
      <a:folHlink>
        <a:srgbClr val="3878BE"/>
      </a:folHlink>
    </a:clrScheme>
    <a:fontScheme name="Yandex">
      <a:majorFont>
        <a:latin typeface="Textbook New"/>
        <a:ea typeface=""/>
        <a:cs typeface=""/>
      </a:majorFont>
      <a:minorFont>
        <a:latin typeface="Textbook New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andex" id="{FBC09EDE-4B22-4643-BDAD-AEA0103939DE}" vid="{06F7D2BB-08D9-4E72-BC65-56BC9B1497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Yandex</Template>
  <TotalTime>5426</TotalTime>
  <Words>947</Words>
  <Application>Microsoft Macintosh PowerPoint</Application>
  <PresentationFormat>Произвольный</PresentationFormat>
  <Paragraphs>191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Yandex</vt:lpstr>
      <vt:lpstr>Слайд 1</vt:lpstr>
      <vt:lpstr>Безопасность платежей</vt:lpstr>
      <vt:lpstr>Цели урока</vt:lpstr>
      <vt:lpstr>Слайд 4</vt:lpstr>
      <vt:lpstr>Ущерб от карточного мошенничества</vt:lpstr>
      <vt:lpstr>Кто виноват?</vt:lpstr>
      <vt:lpstr>Примеры платежного мошенничества</vt:lpstr>
      <vt:lpstr>Фальшивые смски</vt:lpstr>
      <vt:lpstr>Выманивание sms-пароля</vt:lpstr>
      <vt:lpstr>«Официальные» письма платежных сервисов</vt:lpstr>
      <vt:lpstr>«Официальные» письма платежных сервисов</vt:lpstr>
      <vt:lpstr>Фальшивые выигрыши в лотереи</vt:lpstr>
      <vt:lpstr>Фальшивые выигрыши в лотереи</vt:lpstr>
      <vt:lpstr>Пример  “нигерийского” письма</vt:lpstr>
      <vt:lpstr>Примеры  писем</vt:lpstr>
      <vt:lpstr>Сценарии</vt:lpstr>
      <vt:lpstr>Фальшивые сайты авиабилетов</vt:lpstr>
      <vt:lpstr>Фальшивые интернет-магазины</vt:lpstr>
      <vt:lpstr>«Выгодные» покупки</vt:lpstr>
      <vt:lpstr>Фальшивые квитанции</vt:lpstr>
      <vt:lpstr>Решение</vt:lpstr>
      <vt:lpstr>Выпрашивание денег</vt:lpstr>
      <vt:lpstr>Халява с подпиской </vt:lpstr>
      <vt:lpstr>Что нужно знать о своей банковской карточке?</vt:lpstr>
      <vt:lpstr>Что нужно знать о платежах банковской карточкой?</vt:lpstr>
      <vt:lpstr>Базовые правила гигиены для электронного кошелька</vt:lpstr>
      <vt:lpstr>Если карта или кошелек скомпрометированы</vt:lpstr>
      <vt:lpstr>Как самостоятельно вырыть себе яму?</vt:lpstr>
      <vt:lpstr>Слайд 29</vt:lpstr>
      <vt:lpstr>Решение</vt:lpstr>
      <vt:lpstr>Рассекретить пароль</vt:lpstr>
      <vt:lpstr>Решение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presentation</dc:creator>
  <cp:lastModifiedBy>Ольга</cp:lastModifiedBy>
  <cp:revision>63</cp:revision>
  <dcterms:created xsi:type="dcterms:W3CDTF">2014-09-19T11:08:16Z</dcterms:created>
  <dcterms:modified xsi:type="dcterms:W3CDTF">2014-10-31T10:59:03Z</dcterms:modified>
</cp:coreProperties>
</file>