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  <p:sldMasterId id="2147483674" r:id="rId2"/>
    <p:sldMasterId id="2147483687" r:id="rId3"/>
    <p:sldMasterId id="2147483712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78" name="Рисунок 77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id="79" name="Рисунок 78"/>
          <p:cNvPicPr/>
          <p:nvPr/>
        </p:nvPicPr>
        <p:blipFill>
          <a:blip r:embed="rId2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122" name="Рисунок 121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id="123" name="Рисунок 122"/>
          <p:cNvPicPr/>
          <p:nvPr/>
        </p:nvPicPr>
        <p:blipFill>
          <a:blip r:embed="rId2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3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1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8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9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163" name="Рисунок 162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id="164" name="Рисунок 163"/>
          <p:cNvPicPr/>
          <p:nvPr/>
        </p:nvPicPr>
        <p:blipFill>
          <a:blip r:embed="rId2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11/30/2016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11/30/2016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11/30/2016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0" y="5105520"/>
            <a:ext cx="9143280" cy="175176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4DCFA"/>
              </a:gs>
            </a:gsLst>
            <a:path path="circle"/>
          </a:gradFill>
          <a:ln w="15840">
            <a:noFill/>
          </a:ln>
        </p:spPr>
      </p:sp>
      <p:sp>
        <p:nvSpPr>
          <p:cNvPr id="41" name="CustomShape 2"/>
          <p:cNvSpPr/>
          <p:nvPr/>
        </p:nvSpPr>
        <p:spPr>
          <a:xfrm>
            <a:off x="0" y="0"/>
            <a:ext cx="9143280" cy="5104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4DCFA"/>
              </a:gs>
            </a:gsLst>
            <a:path path="circle"/>
          </a:gradFill>
          <a:ln w="15840">
            <a:noFill/>
          </a:ln>
        </p:spPr>
      </p:sp>
      <p:sp>
        <p:nvSpPr>
          <p:cNvPr id="42" name="CustomShape 3"/>
          <p:cNvSpPr/>
          <p:nvPr/>
        </p:nvSpPr>
        <p:spPr>
          <a:xfrm>
            <a:off x="0" y="3768480"/>
            <a:ext cx="9143280" cy="2285280"/>
          </a:xfrm>
          <a:prstGeom prst="rect">
            <a:avLst/>
          </a:prstGeom>
          <a:gradFill>
            <a:gsLst>
              <a:gs pos="0">
                <a:srgbClr val="FFFFFF"/>
              </a:gs>
              <a:gs pos="50000">
                <a:srgbClr val="B4DCFA"/>
              </a:gs>
              <a:gs pos="100000">
                <a:srgbClr val="FFFFFF"/>
              </a:gs>
            </a:gsLst>
            <a:lin ang="5400000"/>
          </a:gradFill>
          <a:ln w="15840">
            <a:noFill/>
          </a:ln>
        </p:spPr>
      </p:sp>
      <p:sp>
        <p:nvSpPr>
          <p:cNvPr id="43" name="CustomShape 4"/>
          <p:cNvSpPr/>
          <p:nvPr/>
        </p:nvSpPr>
        <p:spPr>
          <a:xfrm>
            <a:off x="0" y="1600200"/>
            <a:ext cx="9143280" cy="510480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FFFFFF"/>
              </a:gs>
            </a:gsLst>
            <a:path path="circle"/>
          </a:gradFill>
          <a:ln w="15840">
            <a:noFill/>
          </a:ln>
        </p:spPr>
      </p:sp>
      <p:sp>
        <p:nvSpPr>
          <p:cNvPr id="44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4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0" y="5105520"/>
            <a:ext cx="9143280" cy="175176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4DCFA"/>
              </a:gs>
            </a:gsLst>
            <a:path path="circle"/>
          </a:gradFill>
          <a:ln w="15840">
            <a:noFill/>
          </a:ln>
        </p:spPr>
      </p:sp>
      <p:sp>
        <p:nvSpPr>
          <p:cNvPr id="81" name="CustomShape 2"/>
          <p:cNvSpPr/>
          <p:nvPr/>
        </p:nvSpPr>
        <p:spPr>
          <a:xfrm>
            <a:off x="0" y="0"/>
            <a:ext cx="9143280" cy="5104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4DCFA"/>
              </a:gs>
            </a:gsLst>
            <a:path path="circle"/>
          </a:gradFill>
          <a:ln w="15840">
            <a:noFill/>
          </a:ln>
        </p:spPr>
      </p:sp>
      <p:sp>
        <p:nvSpPr>
          <p:cNvPr id="82" name="CustomShape 3"/>
          <p:cNvSpPr/>
          <p:nvPr/>
        </p:nvSpPr>
        <p:spPr>
          <a:xfrm>
            <a:off x="0" y="3768480"/>
            <a:ext cx="9143280" cy="2285280"/>
          </a:xfrm>
          <a:prstGeom prst="rect">
            <a:avLst/>
          </a:prstGeom>
          <a:gradFill>
            <a:gsLst>
              <a:gs pos="0">
                <a:srgbClr val="FFFFFF"/>
              </a:gs>
              <a:gs pos="50000">
                <a:srgbClr val="B4DCFA"/>
              </a:gs>
              <a:gs pos="100000">
                <a:srgbClr val="FFFFFF"/>
              </a:gs>
            </a:gsLst>
            <a:lin ang="5400000"/>
          </a:gradFill>
          <a:ln w="15840">
            <a:noFill/>
          </a:ln>
        </p:spPr>
      </p:sp>
      <p:sp>
        <p:nvSpPr>
          <p:cNvPr id="83" name="CustomShape 4"/>
          <p:cNvSpPr/>
          <p:nvPr/>
        </p:nvSpPr>
        <p:spPr>
          <a:xfrm>
            <a:off x="0" y="1600200"/>
            <a:ext cx="9143280" cy="510480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FFFFFF"/>
              </a:gs>
            </a:gsLst>
            <a:path path="circle"/>
          </a:gradFill>
          <a:ln w="15840">
            <a:noFill/>
          </a:ln>
        </p:spPr>
      </p:sp>
      <p:sp>
        <p:nvSpPr>
          <p:cNvPr id="84" name="CustomShape 5"/>
          <p:cNvSpPr/>
          <p:nvPr/>
        </p:nvSpPr>
        <p:spPr>
          <a:xfrm>
            <a:off x="0" y="3866760"/>
            <a:ext cx="9143280" cy="299052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4DCFA"/>
              </a:gs>
            </a:gsLst>
            <a:path path="circle"/>
          </a:gradFill>
          <a:ln w="15840">
            <a:noFill/>
          </a:ln>
        </p:spPr>
      </p:sp>
      <p:sp>
        <p:nvSpPr>
          <p:cNvPr id="85" name="CustomShape 6"/>
          <p:cNvSpPr/>
          <p:nvPr/>
        </p:nvSpPr>
        <p:spPr>
          <a:xfrm>
            <a:off x="0" y="0"/>
            <a:ext cx="9143280" cy="386604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4DCFA"/>
              </a:gs>
            </a:gsLst>
            <a:path path="circle"/>
          </a:gradFill>
          <a:ln w="15840">
            <a:noFill/>
          </a:ln>
        </p:spPr>
      </p:sp>
      <p:sp>
        <p:nvSpPr>
          <p:cNvPr id="86" name="CustomShape 7"/>
          <p:cNvSpPr/>
          <p:nvPr/>
        </p:nvSpPr>
        <p:spPr>
          <a:xfrm>
            <a:off x="0" y="2652480"/>
            <a:ext cx="9143280" cy="2285280"/>
          </a:xfrm>
          <a:prstGeom prst="rect">
            <a:avLst/>
          </a:prstGeom>
          <a:gradFill>
            <a:gsLst>
              <a:gs pos="0">
                <a:srgbClr val="FFFFFF"/>
              </a:gs>
              <a:gs pos="50000">
                <a:srgbClr val="B4DCFA"/>
              </a:gs>
              <a:gs pos="100000">
                <a:srgbClr val="FFFFFF"/>
              </a:gs>
            </a:gsLst>
            <a:lin ang="5400000"/>
          </a:gradFill>
          <a:ln w="15840">
            <a:noFill/>
          </a:ln>
        </p:spPr>
      </p:sp>
      <p:sp>
        <p:nvSpPr>
          <p:cNvPr id="87" name="CustomShape 8"/>
          <p:cNvSpPr/>
          <p:nvPr/>
        </p:nvSpPr>
        <p:spPr>
          <a:xfrm>
            <a:off x="0" y="1600200"/>
            <a:ext cx="9143280" cy="510480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FFFFFF"/>
              </a:gs>
            </a:gsLst>
            <a:path path="circle"/>
          </a:gradFill>
          <a:ln w="15840">
            <a:noFill/>
          </a:ln>
        </p:spPr>
      </p:sp>
      <p:sp>
        <p:nvSpPr>
          <p:cNvPr id="88" name="PlaceHolder 9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1680" cy="1142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89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0" y="5105520"/>
            <a:ext cx="9143280" cy="175176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4DCFA"/>
              </a:gs>
            </a:gsLst>
            <a:path path="circle"/>
          </a:gradFill>
          <a:ln w="15840">
            <a:noFill/>
          </a:ln>
        </p:spPr>
      </p:sp>
      <p:sp>
        <p:nvSpPr>
          <p:cNvPr id="125" name="CustomShape 2"/>
          <p:cNvSpPr/>
          <p:nvPr/>
        </p:nvSpPr>
        <p:spPr>
          <a:xfrm>
            <a:off x="0" y="0"/>
            <a:ext cx="9143280" cy="5104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4DCFA"/>
              </a:gs>
            </a:gsLst>
            <a:path path="circle"/>
          </a:gradFill>
          <a:ln w="15840">
            <a:noFill/>
          </a:ln>
        </p:spPr>
      </p:sp>
      <p:sp>
        <p:nvSpPr>
          <p:cNvPr id="126" name="CustomShape 3"/>
          <p:cNvSpPr/>
          <p:nvPr/>
        </p:nvSpPr>
        <p:spPr>
          <a:xfrm>
            <a:off x="0" y="3768480"/>
            <a:ext cx="9143280" cy="2285280"/>
          </a:xfrm>
          <a:prstGeom prst="rect">
            <a:avLst/>
          </a:prstGeom>
          <a:gradFill>
            <a:gsLst>
              <a:gs pos="0">
                <a:srgbClr val="FFFFFF"/>
              </a:gs>
              <a:gs pos="50000">
                <a:srgbClr val="B4DCFA"/>
              </a:gs>
              <a:gs pos="100000">
                <a:srgbClr val="FFFFFF"/>
              </a:gs>
            </a:gsLst>
            <a:lin ang="5400000"/>
          </a:gradFill>
          <a:ln w="15840">
            <a:noFill/>
          </a:ln>
        </p:spPr>
      </p:sp>
      <p:sp>
        <p:nvSpPr>
          <p:cNvPr id="127" name="CustomShape 4"/>
          <p:cNvSpPr/>
          <p:nvPr/>
        </p:nvSpPr>
        <p:spPr>
          <a:xfrm>
            <a:off x="0" y="1600200"/>
            <a:ext cx="9143280" cy="510480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FFFFFF"/>
              </a:gs>
            </a:gsLst>
            <a:path path="circle"/>
          </a:gradFill>
          <a:ln w="15840">
            <a:noFill/>
          </a:ln>
        </p:spPr>
      </p:sp>
      <p:sp>
        <p:nvSpPr>
          <p:cNvPr id="128" name="PlaceHolder 5"/>
          <p:cNvSpPr>
            <a:spLocks noGrp="1"/>
          </p:cNvSpPr>
          <p:nvPr>
            <p:ph type="title"/>
          </p:nvPr>
        </p:nvSpPr>
        <p:spPr>
          <a:xfrm>
            <a:off x="1793160" y="4372200"/>
            <a:ext cx="6511680" cy="1142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29" name="PlaceHolder 6"/>
          <p:cNvSpPr>
            <a:spLocks noGrp="1"/>
          </p:cNvSpPr>
          <p:nvPr>
            <p:ph type="body"/>
          </p:nvPr>
        </p:nvSpPr>
        <p:spPr>
          <a:xfrm>
            <a:off x="1143000" y="731520"/>
            <a:ext cx="3122640" cy="347400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  <p:sp>
        <p:nvSpPr>
          <p:cNvPr id="130" name="PlaceHolder 7"/>
          <p:cNvSpPr>
            <a:spLocks noGrp="1"/>
          </p:cNvSpPr>
          <p:nvPr>
            <p:ph type="body"/>
          </p:nvPr>
        </p:nvSpPr>
        <p:spPr>
          <a:xfrm>
            <a:off x="4422240" y="731520"/>
            <a:ext cx="3122640" cy="347400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1143000" y="1213920"/>
            <a:ext cx="6400080" cy="2508840"/>
          </a:xfrm>
          <a:prstGeom prst="roundRect">
            <a:avLst>
              <a:gd name="adj" fmla="val 16667"/>
            </a:avLst>
          </a:prstGeom>
          <a:solidFill>
            <a:srgbClr val="4E67C8"/>
          </a:solidFill>
          <a:ln w="15840">
            <a:solidFill>
              <a:srgbClr val="FFFFFF"/>
            </a:solidFill>
            <a:round/>
          </a:ln>
        </p:spPr>
        <p:txBody>
          <a:bodyPr lIns="370080" tIns="370080" rIns="247680" bIns="247680" anchor="ctr"/>
          <a:lstStyle/>
          <a:p>
            <a:pPr>
              <a:lnSpc>
                <a:spcPct val="90000"/>
              </a:lnSpc>
            </a:pPr>
            <a:r>
              <a:rPr lang="ru-RU" sz="6500" dirty="0">
                <a:solidFill>
                  <a:srgbClr val="FFFFFF"/>
                </a:solidFill>
                <a:latin typeface="Trebuchet MS"/>
              </a:rPr>
              <a:t>Кто они- старообрядцы</a:t>
            </a:r>
            <a:endParaRPr dirty="0"/>
          </a:p>
        </p:txBody>
      </p:sp>
      <p:sp>
        <p:nvSpPr>
          <p:cNvPr id="166" name="CustomShape 2"/>
          <p:cNvSpPr/>
          <p:nvPr/>
        </p:nvSpPr>
        <p:spPr>
          <a:xfrm>
            <a:off x="1793160" y="4372200"/>
            <a:ext cx="6511680" cy="114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r"/>
            <a:r>
              <a:rPr lang="ru-RU" sz="1400" b="1">
                <a:latin typeface="Trebuchet MS"/>
              </a:rPr>
              <a:t>Автор: Пологов Антон </a:t>
            </a:r>
            <a:endParaRPr/>
          </a:p>
          <a:p>
            <a:pPr algn="r"/>
            <a:r>
              <a:rPr lang="ru-RU" sz="1400" b="1">
                <a:latin typeface="Trebuchet MS"/>
              </a:rPr>
              <a:t> ученик 3 класса</a:t>
            </a:r>
            <a:endParaRPr/>
          </a:p>
          <a:p>
            <a:pPr algn="r"/>
            <a:r>
              <a:rPr lang="ru-RU" sz="1400" b="1">
                <a:latin typeface="Trebuchet MS"/>
              </a:rPr>
              <a:t>ГБОУ СОШ с. Новый Сарбай</a:t>
            </a:r>
            <a:endParaRPr/>
          </a:p>
          <a:p>
            <a:pPr algn="r"/>
            <a:r>
              <a:rPr lang="ru-RU" sz="1400" b="1">
                <a:latin typeface="Trebuchet MS"/>
              </a:rPr>
              <a:t>Руководитель: Гришина  С.А.</a:t>
            </a:r>
            <a:endParaRPr/>
          </a:p>
          <a:p>
            <a:pPr algn="r">
              <a:lnSpc>
                <a:spcPct val="100000"/>
              </a:lnSpc>
            </a:pPr>
            <a:r>
              <a:rPr lang="ru-RU" sz="1400" b="1">
                <a:latin typeface="Trebuchet MS"/>
              </a:rPr>
              <a:t>учитель начальных классов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1793160" y="404640"/>
            <a:ext cx="6511680" cy="1007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 u="sng">
                <a:latin typeface="Trebuchet MS"/>
              </a:rPr>
              <a:t>Подручник</a:t>
            </a:r>
            <a:r>
              <a:rPr lang="ru-RU" sz="2000" b="1">
                <a:latin typeface="Trebuchet MS"/>
              </a:rPr>
              <a:t> </a:t>
            </a:r>
            <a:r>
              <a:rPr lang="ru-RU" sz="2000">
                <a:latin typeface="Trebuchet MS"/>
              </a:rPr>
              <a:t>– плоская  подушечка для земных поклонов. Для изготовления подручника использовались лоскутки, оставшиеся от других вещей.</a:t>
            </a:r>
            <a:endParaRPr/>
          </a:p>
        </p:txBody>
      </p:sp>
      <p:pic>
        <p:nvPicPr>
          <p:cNvPr id="19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323640" y="1845000"/>
            <a:ext cx="8568360" cy="460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ustomShape 1"/>
          <p:cNvSpPr/>
          <p:nvPr/>
        </p:nvSpPr>
        <p:spPr>
          <a:xfrm>
            <a:off x="1793160" y="332640"/>
            <a:ext cx="6511680" cy="1727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>
                <a:latin typeface="Trebuchet MS"/>
              </a:rPr>
              <a:t>Женский костюм  </a:t>
            </a:r>
            <a:r>
              <a:rPr lang="ru-RU" sz="2000">
                <a:latin typeface="Trebuchet MS"/>
              </a:rPr>
              <a:t>мало отличался от костюма русский крестьянок и состоял из сарафана, нижней рубахи, и сорочки. Обязательной деталью мужского и женского костюма были пояса. Женщины носили тканный или тканевый пояс, а мужчины – кожаный. </a:t>
            </a:r>
            <a:endParaRPr/>
          </a:p>
        </p:txBody>
      </p:sp>
      <p:pic>
        <p:nvPicPr>
          <p:cNvPr id="195" name="Picture 2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4385" y="2060280"/>
            <a:ext cx="2699079" cy="4319640"/>
          </a:xfrm>
          <a:prstGeom prst="rect">
            <a:avLst/>
          </a:prstGeom>
          <a:ln>
            <a:noFill/>
          </a:ln>
        </p:spPr>
      </p:pic>
      <p:sp>
        <p:nvSpPr>
          <p:cNvPr id="196" name="CustomShape 2"/>
          <p:cNvSpPr/>
          <p:nvPr/>
        </p:nvSpPr>
        <p:spPr>
          <a:xfrm>
            <a:off x="4645080" y="2349000"/>
            <a:ext cx="3345840" cy="1856520"/>
          </a:xfrm>
          <a:prstGeom prst="rect">
            <a:avLst/>
          </a:prstGeom>
          <a:noFill/>
          <a:ln>
            <a:noFill/>
          </a:ln>
        </p:spPr>
      </p:sp>
      <p:pic>
        <p:nvPicPr>
          <p:cNvPr id="197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4547060" y="2101488"/>
            <a:ext cx="3541879" cy="431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CustomShape 1"/>
          <p:cNvSpPr/>
          <p:nvPr/>
        </p:nvSpPr>
        <p:spPr>
          <a:xfrm>
            <a:off x="185040" y="188640"/>
            <a:ext cx="3635280" cy="1223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2400" b="1">
                <a:latin typeface="Trebuchet MS"/>
              </a:rPr>
              <a:t>Свадебные обряды  и обычаи</a:t>
            </a:r>
            <a:endParaRPr/>
          </a:p>
        </p:txBody>
      </p:sp>
      <p:pic>
        <p:nvPicPr>
          <p:cNvPr id="199" name="Picture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4320" y="404640"/>
            <a:ext cx="4015800" cy="3384400"/>
          </a:xfrm>
          <a:prstGeom prst="rect">
            <a:avLst/>
          </a:prstGeom>
          <a:ln>
            <a:noFill/>
          </a:ln>
        </p:spPr>
      </p:pic>
      <p:sp>
        <p:nvSpPr>
          <p:cNvPr id="200" name="CustomShape 2"/>
          <p:cNvSpPr/>
          <p:nvPr/>
        </p:nvSpPr>
        <p:spPr>
          <a:xfrm>
            <a:off x="89640" y="2133000"/>
            <a:ext cx="4251960" cy="4319640"/>
          </a:xfrm>
          <a:prstGeom prst="rect">
            <a:avLst/>
          </a:prstGeom>
          <a:noFill/>
          <a:ln>
            <a:noFill/>
          </a:ln>
        </p:spPr>
      </p:sp>
      <p:pic>
        <p:nvPicPr>
          <p:cNvPr id="201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179640" y="2277000"/>
            <a:ext cx="4319640" cy="4104328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1793160" y="332640"/>
            <a:ext cx="6511680" cy="719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3200" b="1">
                <a:latin typeface="Trebuchet MS"/>
              </a:rPr>
              <a:t>Свадьба  у старообрядцев</a:t>
            </a:r>
            <a:endParaRPr/>
          </a:p>
        </p:txBody>
      </p:sp>
      <p:pic>
        <p:nvPicPr>
          <p:cNvPr id="20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79640" y="1124640"/>
            <a:ext cx="8712360" cy="5544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CustomShape 1"/>
          <p:cNvSpPr/>
          <p:nvPr/>
        </p:nvSpPr>
        <p:spPr>
          <a:xfrm>
            <a:off x="5724000" y="188640"/>
            <a:ext cx="2580840" cy="575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200" b="1">
                <a:latin typeface="Trebuchet MS"/>
              </a:rPr>
              <a:t>Обряды и традиции </a:t>
            </a:r>
            <a:endParaRPr/>
          </a:p>
        </p:txBody>
      </p:sp>
      <p:pic>
        <p:nvPicPr>
          <p:cNvPr id="205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323640" y="936000"/>
            <a:ext cx="5256000" cy="4868640"/>
          </a:xfrm>
          <a:prstGeom prst="rect">
            <a:avLst/>
          </a:prstGeom>
          <a:ln>
            <a:noFill/>
          </a:ln>
        </p:spPr>
      </p:pic>
      <p:pic>
        <p:nvPicPr>
          <p:cNvPr id="206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5472000" y="2880000"/>
            <a:ext cx="3645000" cy="3562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ustomShape 1"/>
          <p:cNvSpPr/>
          <p:nvPr/>
        </p:nvSpPr>
        <p:spPr>
          <a:xfrm>
            <a:off x="323640" y="1412640"/>
            <a:ext cx="8568360" cy="4521240"/>
          </a:xfrm>
          <a:prstGeom prst="rect">
            <a:avLst/>
          </a:prstGeom>
          <a:noFill/>
          <a:ln>
            <a:noFill/>
          </a:ln>
        </p:spPr>
      </p:sp>
      <p:sp>
        <p:nvSpPr>
          <p:cNvPr id="208" name="CustomShape 2"/>
          <p:cNvSpPr/>
          <p:nvPr/>
        </p:nvSpPr>
        <p:spPr>
          <a:xfrm>
            <a:off x="395640" y="260640"/>
            <a:ext cx="8280360" cy="863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>
                <a:latin typeface="Trebuchet MS"/>
              </a:rPr>
              <a:t>Древлеправославный храм в селе Новый Сарбай  </a:t>
            </a:r>
            <a:endParaRPr/>
          </a:p>
        </p:txBody>
      </p:sp>
      <p:pic>
        <p:nvPicPr>
          <p:cNvPr id="209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907640" y="1124640"/>
            <a:ext cx="5400000" cy="5616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179640" y="548640"/>
            <a:ext cx="4361400" cy="5976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b="1">
                <a:latin typeface="Trebuchet MS"/>
              </a:rPr>
              <a:t>В 2012 году была открыта  древлеправославная церковь. Через некоторое время заложили храм, покровитель которого является святой великомученик Пантелеимон. Храм строили , что называется,  всем миром.  Осенью 2015 года состоялось открытие  храма, на котором присутствовал Патриарх Московский и всея Руси  Александр. Всего два храма Древлеправославной  церкви на территории Самарской губернии: один в Самаре, и у нас. Храм готов. Внутреннее убранство еще предстоит оформить. Первые богослужения уже идут. Как все работы завершатся, состоится Великое Освящение новой обители.</a:t>
            </a:r>
            <a:endParaRPr/>
          </a:p>
        </p:txBody>
      </p:sp>
      <p:pic>
        <p:nvPicPr>
          <p:cNvPr id="211" name="Picture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00" y="548640"/>
            <a:ext cx="3980160" cy="5613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ustomShape 1"/>
          <p:cNvSpPr/>
          <p:nvPr/>
        </p:nvSpPr>
        <p:spPr>
          <a:xfrm>
            <a:off x="1793160" y="188640"/>
            <a:ext cx="6511680" cy="503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>
                <a:latin typeface="Trebuchet MS"/>
              </a:rPr>
              <a:t>Древлеправославный Патриарх   Московский и всея Руси Александр  </a:t>
            </a:r>
            <a:endParaRPr/>
          </a:p>
        </p:txBody>
      </p:sp>
      <p:pic>
        <p:nvPicPr>
          <p:cNvPr id="213" name="Picture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640" y="908640"/>
            <a:ext cx="5832000" cy="568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1793160" y="548640"/>
            <a:ext cx="6511680" cy="575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400" b="1">
                <a:latin typeface="Trebuchet MS"/>
              </a:rPr>
              <a:t>заключение</a:t>
            </a:r>
            <a:endParaRPr/>
          </a:p>
        </p:txBody>
      </p:sp>
      <p:sp>
        <p:nvSpPr>
          <p:cNvPr id="215" name="CustomShape 2"/>
          <p:cNvSpPr/>
          <p:nvPr/>
        </p:nvSpPr>
        <p:spPr>
          <a:xfrm>
            <a:off x="1143000" y="1268640"/>
            <a:ext cx="7604640" cy="5256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>
                <a:solidFill>
                  <a:srgbClr val="404040"/>
                </a:solidFill>
                <a:latin typeface="Trebuchet MS"/>
              </a:rPr>
              <a:t> В результате исследования я собрал и обработал материал по истории  деревни Вторая Николаевка. Моя гипотеза о том, что  старожилы Второй Николаевки – старообрядцы(староверы), поэтому свято чтут свои обычаи и традиции , доставшиеся им от предков, подтвердилась.  А так же я выяснил, что молодое поколение  староверов интересуются  обычаями и традициями и стараются их соблюдать.  Поэтому наша задача сохранять  в памяти обычаи, ритуалы и  традиции наших предков.</a:t>
            </a:r>
            <a:endParaRPr/>
          </a:p>
          <a:p>
            <a:pPr>
              <a:lnSpc>
                <a:spcPct val="100000"/>
              </a:lnSpc>
            </a:pPr>
            <a:r>
              <a:rPr lang="ru-RU" sz="2200">
                <a:solidFill>
                  <a:srgbClr val="404040"/>
                </a:solidFill>
                <a:latin typeface="Trebuchet MS"/>
              </a:rPr>
              <a:t>Пополнил коллекцию школьного музея и показал презентацию.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1793160" y="4372200"/>
            <a:ext cx="6511680" cy="1142280"/>
          </a:xfrm>
          <a:prstGeom prst="rect">
            <a:avLst/>
          </a:prstGeom>
          <a:noFill/>
          <a:ln>
            <a:noFill/>
          </a:ln>
        </p:spPr>
      </p:sp>
      <p:sp>
        <p:nvSpPr>
          <p:cNvPr id="217" name="CustomShape 2"/>
          <p:cNvSpPr/>
          <p:nvPr/>
        </p:nvSpPr>
        <p:spPr>
          <a:xfrm>
            <a:off x="1143000" y="260640"/>
            <a:ext cx="6400080" cy="1367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404040"/>
                </a:solidFill>
                <a:latin typeface="Trebuchet MS"/>
              </a:rPr>
              <a:t>Древлеправославный Патриарх Московский и Всея Руси Александр , Владыка  и отец Димитрий с прихожанами   </a:t>
            </a:r>
            <a:endParaRPr/>
          </a:p>
        </p:txBody>
      </p:sp>
      <p:pic>
        <p:nvPicPr>
          <p:cNvPr id="218" name="Picture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640" y="1628640"/>
            <a:ext cx="8283600" cy="4083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1793160" y="476640"/>
            <a:ext cx="6511680" cy="935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600" b="1" dirty="0">
                <a:latin typeface="Trebuchet MS"/>
              </a:rPr>
              <a:t>А</a:t>
            </a:r>
            <a:r>
              <a:rPr lang="ru-RU" sz="4600" b="1" dirty="0" smtClean="0">
                <a:latin typeface="Trebuchet MS"/>
              </a:rPr>
              <a:t>ктуальность</a:t>
            </a:r>
            <a:endParaRPr dirty="0"/>
          </a:p>
        </p:txBody>
      </p:sp>
      <p:sp>
        <p:nvSpPr>
          <p:cNvPr id="168" name="CustomShape 2"/>
          <p:cNvSpPr/>
          <p:nvPr/>
        </p:nvSpPr>
        <p:spPr>
          <a:xfrm>
            <a:off x="1115640" y="1628640"/>
            <a:ext cx="6400080" cy="3474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000">
                <a:solidFill>
                  <a:srgbClr val="404040"/>
                </a:solidFill>
                <a:latin typeface="Trebuchet MS"/>
              </a:rPr>
              <a:t>В наше время возвращаются духовные традиции христиан.  Люди посещают храмы, не только в великие праздники, но и в будни. Дети вместе со взрослыми ходят в церковь на службы. В нашем селе две церкви.  В центре села Новый Сарбай  православная  церковь.  Во Второй Николаевке - древлеправославная церковь. На занятиях по православной культуре нас знакомят с традициями православия. Чтобы мы выросли высоко -нравственными и духовными людьми, не потеряли связь между поколениями, нам надо знать корни  культурного наследия прошлого наших  земляков - старообрядцев нашего села, его  обычаев и традиций – поэтому тема актуальна для изучения.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1793160" y="4372200"/>
            <a:ext cx="6511680" cy="1142280"/>
          </a:xfrm>
          <a:prstGeom prst="rect">
            <a:avLst/>
          </a:prstGeom>
          <a:noFill/>
          <a:ln>
            <a:noFill/>
          </a:ln>
        </p:spPr>
      </p:sp>
      <p:sp>
        <p:nvSpPr>
          <p:cNvPr id="220" name="CustomShape 2"/>
          <p:cNvSpPr/>
          <p:nvPr/>
        </p:nvSpPr>
        <p:spPr>
          <a:xfrm>
            <a:off x="1143000" y="731520"/>
            <a:ext cx="6400080" cy="3474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404040"/>
                </a:solidFill>
                <a:latin typeface="Trebuchet MS"/>
              </a:rPr>
              <a:t>Спасибо за внимание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1793160" y="476640"/>
            <a:ext cx="6511680" cy="863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600" b="1">
                <a:latin typeface="Trebuchet MS"/>
              </a:rPr>
              <a:t>гипотеза</a:t>
            </a:r>
            <a:endParaRPr/>
          </a:p>
        </p:txBody>
      </p:sp>
      <p:sp>
        <p:nvSpPr>
          <p:cNvPr id="170" name="CustomShape 2"/>
          <p:cNvSpPr/>
          <p:nvPr/>
        </p:nvSpPr>
        <p:spPr>
          <a:xfrm>
            <a:off x="1187640" y="1772640"/>
            <a:ext cx="6400080" cy="2159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404040"/>
                </a:solidFill>
                <a:latin typeface="Trebuchet MS"/>
              </a:rPr>
              <a:t>Староверы Второй Николаевки чтут свои обычаи и традиции, поэтому изучая их культуру, мы знакомимся с культурой наших предков.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ustomShape 1"/>
          <p:cNvSpPr/>
          <p:nvPr/>
        </p:nvSpPr>
        <p:spPr>
          <a:xfrm>
            <a:off x="899640" y="548640"/>
            <a:ext cx="6511680" cy="1511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u="sng">
                <a:latin typeface="Trebuchet MS"/>
              </a:rPr>
              <a:t>Цель работы </a:t>
            </a:r>
            <a:r>
              <a:rPr lang="ru-RU" sz="2400" b="1">
                <a:latin typeface="Trebuchet MS"/>
              </a:rPr>
              <a:t>– познакомиться с традициями и обычаями старообрядцев</a:t>
            </a:r>
            <a:endParaRPr/>
          </a:p>
        </p:txBody>
      </p:sp>
      <p:sp>
        <p:nvSpPr>
          <p:cNvPr id="172" name="CustomShape 2"/>
          <p:cNvSpPr/>
          <p:nvPr/>
        </p:nvSpPr>
        <p:spPr>
          <a:xfrm>
            <a:off x="1115640" y="1556640"/>
            <a:ext cx="7344000" cy="4535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u="sng">
                <a:solidFill>
                  <a:srgbClr val="404040"/>
                </a:solidFill>
                <a:latin typeface="Trebuchet MS"/>
              </a:rPr>
              <a:t>Задачи: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404040"/>
                </a:solidFill>
                <a:latin typeface="Trebuchet MS"/>
              </a:rPr>
              <a:t>1.Выявить характерные черты веры у старообрядцев (староверов).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404040"/>
                </a:solidFill>
                <a:latin typeface="Trebuchet MS"/>
              </a:rPr>
              <a:t>2.Выделить характерные черты жизни настоящих староверов, проживающих в нашей деревне.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404040"/>
                </a:solidFill>
                <a:latin typeface="Trebuchet MS"/>
              </a:rPr>
              <a:t>3. Подготовить презентацию и показать её учащимся школы.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404040"/>
                </a:solidFill>
                <a:latin typeface="Trebuchet MS"/>
              </a:rPr>
              <a:t>4. Пополнить коллекцию школьного музея.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CustomShape 1"/>
          <p:cNvSpPr/>
          <p:nvPr/>
        </p:nvSpPr>
        <p:spPr>
          <a:xfrm>
            <a:off x="755640" y="188640"/>
            <a:ext cx="3635280" cy="935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b="1">
                <a:latin typeface="Trebuchet MS"/>
              </a:rPr>
              <a:t>Немного истории о происхождении старообрядчества</a:t>
            </a:r>
            <a:endParaRPr/>
          </a:p>
        </p:txBody>
      </p:sp>
      <p:sp>
        <p:nvSpPr>
          <p:cNvPr id="174" name="CustomShape 2"/>
          <p:cNvSpPr/>
          <p:nvPr/>
        </p:nvSpPr>
        <p:spPr>
          <a:xfrm>
            <a:off x="4593600" y="731520"/>
            <a:ext cx="3470040" cy="4893840"/>
          </a:xfrm>
          <a:prstGeom prst="rect">
            <a:avLst/>
          </a:prstGeom>
          <a:noFill/>
          <a:ln>
            <a:noFill/>
          </a:ln>
        </p:spPr>
      </p:sp>
      <p:sp>
        <p:nvSpPr>
          <p:cNvPr id="175" name="CustomShape 3"/>
          <p:cNvSpPr/>
          <p:nvPr/>
        </p:nvSpPr>
        <p:spPr>
          <a:xfrm>
            <a:off x="323640" y="1196640"/>
            <a:ext cx="3963960" cy="4896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b="1">
                <a:solidFill>
                  <a:srgbClr val="808080"/>
                </a:solidFill>
                <a:latin typeface="Trebuchet MS"/>
              </a:rPr>
              <a:t>В 1653-1655 годах  патриархом  Никоном была проведена реформа церкви, которая изменила обряды в соответствии с греческой церковью. Она разделила русскую церковь на два лагеря православия: господствующий и староверческий.</a:t>
            </a:r>
            <a:endParaRPr/>
          </a:p>
          <a:p>
            <a:pPr>
              <a:lnSpc>
                <a:spcPct val="100000"/>
              </a:lnSpc>
            </a:pPr>
            <a:r>
              <a:rPr lang="ru-RU" b="1">
                <a:solidFill>
                  <a:srgbClr val="808080"/>
                </a:solidFill>
                <a:latin typeface="Trebuchet MS"/>
              </a:rPr>
              <a:t>В 1667 году на Соборе православная церковь осудила раскол и предала искоренению старообрядцев. Непокорные жестоко преследовались властями: их заживо сжигали, сажали на цепь и гноили в ямах.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76" name="Рисунок 17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16000"/>
            <a:ext cx="4355640" cy="6129360"/>
          </a:xfrm>
          <a:prstGeom prst="rect">
            <a:avLst/>
          </a:prstGeom>
          <a:ln>
            <a:solidFill>
              <a:srgbClr val="3465AF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CustomShape 1"/>
          <p:cNvSpPr/>
          <p:nvPr/>
        </p:nvSpPr>
        <p:spPr>
          <a:xfrm>
            <a:off x="671400" y="3501000"/>
            <a:ext cx="7633440" cy="2013480"/>
          </a:xfrm>
          <a:prstGeom prst="rect">
            <a:avLst/>
          </a:prstGeom>
          <a:noFill/>
          <a:ln>
            <a:noFill/>
          </a:ln>
        </p:spPr>
      </p:sp>
      <p:pic>
        <p:nvPicPr>
          <p:cNvPr id="178" name="Picture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280" y="421920"/>
            <a:ext cx="4619880" cy="2851560"/>
          </a:xfrm>
          <a:prstGeom prst="rect">
            <a:avLst/>
          </a:prstGeom>
          <a:ln>
            <a:noFill/>
          </a:ln>
        </p:spPr>
      </p:pic>
      <p:pic>
        <p:nvPicPr>
          <p:cNvPr id="179" name="Picture 4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6840" y="3357000"/>
            <a:ext cx="6004800" cy="3311640"/>
          </a:xfrm>
          <a:prstGeom prst="rect">
            <a:avLst/>
          </a:prstGeom>
          <a:ln>
            <a:noFill/>
          </a:ln>
        </p:spPr>
      </p:pic>
      <p:pic>
        <p:nvPicPr>
          <p:cNvPr id="180" name="Picture 5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00" y="421920"/>
            <a:ext cx="3671640" cy="2770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611640" y="116640"/>
            <a:ext cx="3635280" cy="1223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ru-RU" b="1">
                <a:latin typeface="Trebuchet MS"/>
              </a:rPr>
              <a:t>Без молитвы ни есть, ни пить нельзя. Начинать любую работу нужно только с молитвы.</a:t>
            </a:r>
            <a:endParaRPr/>
          </a:p>
        </p:txBody>
      </p:sp>
      <p:pic>
        <p:nvPicPr>
          <p:cNvPr id="182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5004000" y="404640"/>
            <a:ext cx="3959640" cy="5757480"/>
          </a:xfrm>
          <a:prstGeom prst="rect">
            <a:avLst/>
          </a:prstGeom>
          <a:ln>
            <a:noFill/>
          </a:ln>
        </p:spPr>
      </p:pic>
      <p:sp>
        <p:nvSpPr>
          <p:cNvPr id="183" name="CustomShape 2"/>
          <p:cNvSpPr/>
          <p:nvPr/>
        </p:nvSpPr>
        <p:spPr>
          <a:xfrm>
            <a:off x="323640" y="1989000"/>
            <a:ext cx="4068000" cy="4175640"/>
          </a:xfrm>
          <a:prstGeom prst="rect">
            <a:avLst/>
          </a:prstGeom>
          <a:noFill/>
          <a:ln>
            <a:noFill/>
          </a:ln>
        </p:spPr>
      </p:sp>
      <p:pic>
        <p:nvPicPr>
          <p:cNvPr id="184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395640" y="1628640"/>
            <a:ext cx="4103640" cy="496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ustomShape 1"/>
          <p:cNvSpPr/>
          <p:nvPr/>
        </p:nvSpPr>
        <p:spPr>
          <a:xfrm>
            <a:off x="1793160" y="4372200"/>
            <a:ext cx="6511680" cy="1142280"/>
          </a:xfrm>
          <a:prstGeom prst="rect">
            <a:avLst/>
          </a:prstGeom>
          <a:noFill/>
          <a:ln>
            <a:noFill/>
          </a:ln>
        </p:spPr>
      </p:sp>
      <p:sp>
        <p:nvSpPr>
          <p:cNvPr id="186" name="CustomShape 2"/>
          <p:cNvSpPr/>
          <p:nvPr/>
        </p:nvSpPr>
        <p:spPr>
          <a:xfrm>
            <a:off x="1143000" y="0"/>
            <a:ext cx="6400080" cy="1844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800" b="1">
                <a:solidFill>
                  <a:srgbClr val="404040"/>
                </a:solidFill>
                <a:latin typeface="Trebuchet MS"/>
              </a:rPr>
              <a:t>Молельный комплекс одежды</a:t>
            </a:r>
            <a:endParaRPr/>
          </a:p>
          <a:p>
            <a:pPr algn="ctr">
              <a:lnSpc>
                <a:spcPct val="100000"/>
              </a:lnSpc>
              <a:buSzPct val="25000"/>
              <a:buFont typeface="Georgia"/>
              <a:buChar char="*"/>
            </a:pPr>
            <a:r>
              <a:rPr lang="ru-RU" sz="2200" b="1" u="sng">
                <a:solidFill>
                  <a:srgbClr val="404040"/>
                </a:solidFill>
                <a:latin typeface="Trebuchet MS"/>
              </a:rPr>
              <a:t>Староверческий нательный  крест </a:t>
            </a:r>
            <a:r>
              <a:rPr lang="ru-RU" sz="2200" b="1">
                <a:solidFill>
                  <a:srgbClr val="404040"/>
                </a:solidFill>
                <a:latin typeface="Trebuchet MS"/>
              </a:rPr>
              <a:t>– </a:t>
            </a:r>
            <a:r>
              <a:rPr lang="ru-RU" sz="2200">
                <a:solidFill>
                  <a:srgbClr val="404040"/>
                </a:solidFill>
                <a:latin typeface="Trebuchet MS"/>
              </a:rPr>
              <a:t>восьмиконечный. Крест по форме различается на мужской и женский.</a:t>
            </a:r>
            <a:endParaRPr/>
          </a:p>
        </p:txBody>
      </p:sp>
      <p:pic>
        <p:nvPicPr>
          <p:cNvPr id="187" name="Picture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8000" y="2669040"/>
            <a:ext cx="5595480" cy="3218040"/>
          </a:xfrm>
          <a:prstGeom prst="rect">
            <a:avLst/>
          </a:prstGeom>
          <a:ln>
            <a:noFill/>
          </a:ln>
        </p:spPr>
      </p:pic>
      <p:pic>
        <p:nvPicPr>
          <p:cNvPr id="188" name="Picture 3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640" y="2061000"/>
            <a:ext cx="2303640" cy="4008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ustomShape 1"/>
          <p:cNvSpPr/>
          <p:nvPr/>
        </p:nvSpPr>
        <p:spPr>
          <a:xfrm>
            <a:off x="1331640" y="3645000"/>
            <a:ext cx="6400080" cy="1751760"/>
          </a:xfrm>
          <a:prstGeom prst="rect">
            <a:avLst/>
          </a:prstGeom>
          <a:noFill/>
          <a:ln>
            <a:noFill/>
          </a:ln>
        </p:spPr>
      </p:sp>
      <p:sp>
        <p:nvSpPr>
          <p:cNvPr id="190" name="CustomShape 2"/>
          <p:cNvSpPr/>
          <p:nvPr/>
        </p:nvSpPr>
        <p:spPr>
          <a:xfrm>
            <a:off x="685800" y="548640"/>
            <a:ext cx="7771680" cy="863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b="1" u="sng">
                <a:latin typeface="Trebuchet MS"/>
              </a:rPr>
              <a:t>   Лестовка</a:t>
            </a:r>
            <a:r>
              <a:rPr lang="ru-RU" b="1">
                <a:latin typeface="Trebuchet MS"/>
              </a:rPr>
              <a:t> </a:t>
            </a:r>
            <a:r>
              <a:rPr lang="ru-RU">
                <a:latin typeface="Trebuchet MS"/>
              </a:rPr>
              <a:t>– распространенный  в Древней Руси и сохранившийся в обиходе старообрядцев тип четок. Употребляется лестовка для облегчения подсчетов молитв и поклонов.</a:t>
            </a:r>
            <a:endParaRPr/>
          </a:p>
        </p:txBody>
      </p:sp>
      <p:pic>
        <p:nvPicPr>
          <p:cNvPr id="191" name="Picture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520" y="1700640"/>
            <a:ext cx="6923880" cy="4324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603</Words>
  <Application>Microsoft Office PowerPoint</Application>
  <PresentationFormat>Экран (4:3)</PresentationFormat>
  <Paragraphs>38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Office Theme</vt:lpstr>
      <vt:lpstr>Office Theme</vt:lpstr>
      <vt:lpstr>Office Theme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6</cp:revision>
  <dcterms:modified xsi:type="dcterms:W3CDTF">2016-11-30T12:10:26Z</dcterms:modified>
</cp:coreProperties>
</file>